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60" r:id="rId4"/>
    <p:sldId id="279" r:id="rId5"/>
    <p:sldId id="263" r:id="rId6"/>
    <p:sldId id="281" r:id="rId7"/>
    <p:sldId id="277" r:id="rId8"/>
    <p:sldId id="278" r:id="rId9"/>
    <p:sldId id="265" r:id="rId10"/>
    <p:sldId id="280" r:id="rId11"/>
    <p:sldId id="282" r:id="rId12"/>
    <p:sldId id="259" r:id="rId13"/>
    <p:sldId id="272" r:id="rId14"/>
  </p:sldIdLst>
  <p:sldSz cx="9144000" cy="6858000" type="screen4x3"/>
  <p:notesSz cx="6797675" cy="9928225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1">
          <p15:clr>
            <a:srgbClr val="A4A3A4"/>
          </p15:clr>
        </p15:guide>
        <p15:guide id="2" orient="horz" pos="890" userDrawn="1">
          <p15:clr>
            <a:srgbClr val="A4A3A4"/>
          </p15:clr>
        </p15:guide>
        <p15:guide id="3" pos="9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groscope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D"/>
    <a:srgbClr val="FFFFFF"/>
    <a:srgbClr val="008000"/>
    <a:srgbClr val="2BFB91"/>
    <a:srgbClr val="22EEA0"/>
    <a:srgbClr val="12E995"/>
    <a:srgbClr val="12E9F9"/>
    <a:srgbClr val="49F1B1"/>
    <a:srgbClr val="FFC000"/>
    <a:srgbClr val="FF98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72825" autoAdjust="0"/>
  </p:normalViewPr>
  <p:slideViewPr>
    <p:cSldViewPr snapToGrid="0" showGuides="1">
      <p:cViewPr varScale="1">
        <p:scale>
          <a:sx n="79" d="100"/>
          <a:sy n="79" d="100"/>
        </p:scale>
        <p:origin x="834" y="90"/>
      </p:cViewPr>
      <p:guideLst>
        <p:guide orient="horz" pos="251"/>
        <p:guide orient="horz" pos="890"/>
        <p:guide pos="93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91" d="100"/>
          <a:sy n="91" d="100"/>
        </p:scale>
        <p:origin x="-231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3ECDC1-EDF1-4AFC-A2D1-F3CDC2C7E573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918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CH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CBAC4B-7279-4E25-A284-0BE6F5B9A6DD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9332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68605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474998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756696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9671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u="sng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72418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38366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71799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09363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61769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1233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0119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AC4B-7279-4E25-A284-0BE6F5B9A6DD}" type="slidenum">
              <a:rPr lang="de-CH" smtClean="0"/>
              <a:pPr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77763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6988" y="2320925"/>
            <a:ext cx="7429500" cy="2773363"/>
          </a:xfrm>
        </p:spPr>
        <p:txBody>
          <a:bodyPr/>
          <a:lstStyle>
            <a:lvl1pPr>
              <a:defRPr sz="5200"/>
            </a:lvl1pPr>
          </a:lstStyle>
          <a:p>
            <a:pPr lvl="0"/>
            <a:r>
              <a:rPr lang="de-DE" noProof="0" smtClean="0"/>
              <a:t>Titelmasterformat durch Klicken bearbeiten</a:t>
            </a:r>
            <a:endParaRPr lang="en-GB" noProof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04925" y="5594350"/>
            <a:ext cx="7429500" cy="511175"/>
          </a:xfrm>
        </p:spPr>
        <p:txBody>
          <a:bodyPr/>
          <a:lstStyle>
            <a:lvl1pPr marL="0" indent="0">
              <a:buFontTx/>
              <a:buNone/>
              <a:defRPr sz="2000" baseline="0"/>
            </a:lvl1pPr>
          </a:lstStyle>
          <a:p>
            <a:pPr lvl="0"/>
            <a:r>
              <a:rPr lang="de-DE" noProof="0" dirty="0" smtClean="0"/>
              <a:t>Datum</a:t>
            </a:r>
            <a:endParaRPr lang="en-GB" noProof="0" dirty="0" smtClean="0"/>
          </a:p>
        </p:txBody>
      </p:sp>
      <p:pic>
        <p:nvPicPr>
          <p:cNvPr id="23589" name="Picture 37" descr="Logo_CMYK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387350"/>
            <a:ext cx="199707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95" name="Picture 43" descr="rotbalken_Agroscope_PPT_S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0"/>
            <a:ext cx="298450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32"/>
          <p:cNvSpPr txBox="1">
            <a:spLocks noChangeArrowheads="1"/>
          </p:cNvSpPr>
          <p:nvPr userDrawn="1"/>
        </p:nvSpPr>
        <p:spPr bwMode="auto">
          <a:xfrm>
            <a:off x="4561200" y="381600"/>
            <a:ext cx="3581400" cy="449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de-CH" sz="800" dirty="0"/>
              <a:t>Eidgenössisches </a:t>
            </a:r>
            <a:r>
              <a:rPr lang="de-CH" sz="800" dirty="0" smtClean="0"/>
              <a:t>Departement für Wirtschaft,</a:t>
            </a:r>
            <a:br>
              <a:rPr lang="de-CH" sz="800" dirty="0" smtClean="0"/>
            </a:br>
            <a:r>
              <a:rPr lang="de-CH" sz="800" dirty="0" smtClean="0"/>
              <a:t>Bildung und Forschung WBF  </a:t>
            </a:r>
          </a:p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de-CH" sz="800" b="1" dirty="0" err="1" smtClean="0"/>
              <a:t>Agroscope</a:t>
            </a:r>
            <a:endParaRPr lang="de-CH" sz="800" b="1" dirty="0"/>
          </a:p>
        </p:txBody>
      </p:sp>
      <p:sp>
        <p:nvSpPr>
          <p:cNvPr id="8" name="Text Box 53"/>
          <p:cNvSpPr txBox="1">
            <a:spLocks noChangeArrowheads="1"/>
          </p:cNvSpPr>
          <p:nvPr userDrawn="1"/>
        </p:nvSpPr>
        <p:spPr bwMode="auto">
          <a:xfrm>
            <a:off x="1306800" y="6218238"/>
            <a:ext cx="440820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900" dirty="0" smtClean="0"/>
              <a:t>www.agroscope.ch I </a:t>
            </a:r>
            <a:r>
              <a:rPr lang="fr-FR" sz="900" dirty="0" err="1" smtClean="0">
                <a:effectLst/>
              </a:rPr>
              <a:t>gutes</a:t>
            </a:r>
            <a:r>
              <a:rPr lang="fr-FR" sz="900" baseline="0" dirty="0" smtClean="0">
                <a:effectLst/>
              </a:rPr>
              <a:t> Essen, </a:t>
            </a:r>
            <a:r>
              <a:rPr lang="fr-FR" sz="900" baseline="0" dirty="0" err="1" smtClean="0">
                <a:effectLst/>
              </a:rPr>
              <a:t>gesunde</a:t>
            </a:r>
            <a:r>
              <a:rPr lang="fr-FR" sz="900" baseline="0" dirty="0" smtClean="0">
                <a:effectLst/>
              </a:rPr>
              <a:t> </a:t>
            </a:r>
            <a:r>
              <a:rPr lang="fr-FR" sz="900" baseline="0" dirty="0" err="1" smtClean="0">
                <a:effectLst/>
              </a:rPr>
              <a:t>Umwelt</a:t>
            </a:r>
            <a:endParaRPr lang="fr-FR" sz="900" dirty="0" smtClean="0">
              <a:effectLst/>
            </a:endParaRPr>
          </a:p>
          <a:p>
            <a:pPr>
              <a:spcBef>
                <a:spcPct val="50000"/>
              </a:spcBef>
            </a:pPr>
            <a:endParaRPr lang="de-CH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8837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91338" y="307975"/>
            <a:ext cx="1866900" cy="56864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85875" y="307975"/>
            <a:ext cx="5453063" cy="56864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1094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07213" y="331250"/>
            <a:ext cx="7461250" cy="989013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smtClean="0"/>
              <a:t>Titelmasterformat durch Klicken bearbeiten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2725" y="1286463"/>
            <a:ext cx="7472363" cy="454501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619995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5928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85875" y="1449388"/>
            <a:ext cx="3659188" cy="4545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97463" y="1449388"/>
            <a:ext cx="3660775" cy="4545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4844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7578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608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198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9530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0754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533400" y="3048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CA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1207213" y="334575"/>
            <a:ext cx="7461250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Der </a:t>
            </a:r>
            <a:r>
              <a:rPr lang="en-GB" dirty="0" err="1" smtClean="0"/>
              <a:t>Titel</a:t>
            </a:r>
            <a:r>
              <a:rPr lang="en-GB" dirty="0" smtClean="0"/>
              <a:t> </a:t>
            </a:r>
            <a:r>
              <a:rPr lang="en-GB" dirty="0" err="1" smtClean="0"/>
              <a:t>kann</a:t>
            </a:r>
            <a:r>
              <a:rPr lang="en-GB" dirty="0" smtClean="0"/>
              <a:t> </a:t>
            </a:r>
            <a:r>
              <a:rPr lang="en-GB" dirty="0" err="1" smtClean="0"/>
              <a:t>einzeilig</a:t>
            </a:r>
            <a:r>
              <a:rPr lang="en-GB" dirty="0" smtClean="0"/>
              <a:t>, maximal </a:t>
            </a:r>
            <a:r>
              <a:rPr lang="en-GB" dirty="0" err="1" smtClean="0"/>
              <a:t>zweizeilig</a:t>
            </a:r>
            <a:r>
              <a:rPr lang="en-GB" dirty="0" smtClean="0"/>
              <a:t> </a:t>
            </a:r>
            <a:r>
              <a:rPr lang="en-GB" dirty="0" err="1" smtClean="0"/>
              <a:t>sein</a:t>
            </a:r>
            <a:endParaRPr lang="en-GB" dirty="0" smtClean="0"/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2725" y="1449388"/>
            <a:ext cx="7472363" cy="4545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Klicken</a:t>
            </a:r>
            <a:r>
              <a:rPr lang="en-GB" dirty="0" smtClean="0"/>
              <a:t> </a:t>
            </a:r>
            <a:r>
              <a:rPr lang="en-GB" dirty="0" err="1" smtClean="0"/>
              <a:t>Sie</a:t>
            </a:r>
            <a:r>
              <a:rPr lang="en-GB" dirty="0" smtClean="0"/>
              <a:t>, um die </a:t>
            </a:r>
            <a:r>
              <a:rPr lang="en-GB" dirty="0" err="1" smtClean="0"/>
              <a:t>Formate</a:t>
            </a:r>
            <a:r>
              <a:rPr lang="en-GB" dirty="0" smtClean="0"/>
              <a:t> des </a:t>
            </a:r>
            <a:r>
              <a:rPr lang="en-GB" dirty="0" err="1" smtClean="0"/>
              <a:t>Vorlagentextes</a:t>
            </a:r>
            <a:r>
              <a:rPr lang="en-GB" dirty="0" smtClean="0"/>
              <a:t> </a:t>
            </a:r>
            <a:r>
              <a:rPr lang="en-GB" dirty="0" err="1" smtClean="0"/>
              <a:t>zu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  <a:p>
            <a:pPr lvl="1"/>
            <a:r>
              <a:rPr lang="en-GB" dirty="0" err="1" smtClean="0"/>
              <a:t>Zweite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2"/>
            <a:r>
              <a:rPr lang="en-GB" dirty="0" err="1" smtClean="0"/>
              <a:t>Dritte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3"/>
            <a:r>
              <a:rPr lang="en-GB" dirty="0" err="1" smtClean="0"/>
              <a:t>Vierte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4"/>
            <a:r>
              <a:rPr lang="en-GB" dirty="0" err="1" smtClean="0"/>
              <a:t>Fünfte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</p:txBody>
      </p:sp>
      <p:pic>
        <p:nvPicPr>
          <p:cNvPr id="1063" name="Picture 39" descr="Logo_col_wappe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390525"/>
            <a:ext cx="2667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4" name="Line 40"/>
          <p:cNvSpPr>
            <a:spLocks noChangeShapeType="1"/>
          </p:cNvSpPr>
          <p:nvPr/>
        </p:nvSpPr>
        <p:spPr bwMode="auto">
          <a:xfrm flipH="1">
            <a:off x="1239325" y="6048375"/>
            <a:ext cx="7496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H"/>
          </a:p>
        </p:txBody>
      </p:sp>
      <p:pic>
        <p:nvPicPr>
          <p:cNvPr id="1071" name="Picture 47" descr="rotbalken_Agroscope_PPT_S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0"/>
            <a:ext cx="298450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3" name="Text Box 49"/>
          <p:cNvSpPr txBox="1">
            <a:spLocks noChangeArrowheads="1"/>
          </p:cNvSpPr>
          <p:nvPr/>
        </p:nvSpPr>
        <p:spPr bwMode="auto">
          <a:xfrm>
            <a:off x="6438900" y="6127750"/>
            <a:ext cx="2266950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5000"/>
              </a:lnSpc>
              <a:spcBef>
                <a:spcPct val="50000"/>
              </a:spcBef>
            </a:pPr>
            <a:fld id="{46710109-66D9-4269-ADFB-6DC9820E2C14}" type="slidenum">
              <a:rPr lang="de-CH" sz="900"/>
              <a:pPr algn="r">
                <a:lnSpc>
                  <a:spcPct val="105000"/>
                </a:lnSpc>
                <a:spcBef>
                  <a:spcPct val="50000"/>
                </a:spcBef>
              </a:pPr>
              <a:t>‹Nr.›</a:t>
            </a:fld>
            <a:r>
              <a:rPr lang="de-CH" sz="900"/>
              <a:t> </a:t>
            </a:r>
          </a:p>
        </p:txBody>
      </p:sp>
      <p:sp>
        <p:nvSpPr>
          <p:cNvPr id="1076" name="Text Box 52"/>
          <p:cNvSpPr txBox="1">
            <a:spLocks noChangeArrowheads="1"/>
          </p:cNvSpPr>
          <p:nvPr/>
        </p:nvSpPr>
        <p:spPr bwMode="auto">
          <a:xfrm>
            <a:off x="1137725" y="6086475"/>
            <a:ext cx="693361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900" b="1" dirty="0" smtClean="0"/>
              <a:t>Umweltperformance und ökonomischer Erfolg in der Milchviehhaltung im Berggebiet | 3.</a:t>
            </a:r>
            <a:r>
              <a:rPr lang="de-CH" sz="900" b="1" baseline="0" dirty="0" smtClean="0"/>
              <a:t> Agroscope-Nachhaltigkeitstagung</a:t>
            </a:r>
            <a:endParaRPr lang="de-CH" sz="900" b="1" dirty="0"/>
          </a:p>
        </p:txBody>
      </p:sp>
      <p:sp>
        <p:nvSpPr>
          <p:cNvPr id="1077" name="Text Box 53"/>
          <p:cNvSpPr txBox="1">
            <a:spLocks noChangeArrowheads="1"/>
          </p:cNvSpPr>
          <p:nvPr/>
        </p:nvSpPr>
        <p:spPr bwMode="auto">
          <a:xfrm>
            <a:off x="1139463" y="6234863"/>
            <a:ext cx="329663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CH" sz="900" dirty="0" smtClean="0"/>
              <a:t>Pierrick Jan</a:t>
            </a:r>
            <a:endParaRPr lang="de-CH" sz="9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357188" indent="-1778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100">
          <a:solidFill>
            <a:schemeClr val="tx1"/>
          </a:solidFill>
          <a:latin typeface="+mn-lt"/>
        </a:defRPr>
      </a:lvl2pPr>
      <a:lvl3pPr marL="534988" indent="-176213" algn="l" rtl="0" eaLnBrk="1" fontAlgn="base" hangingPunct="1">
        <a:spcBef>
          <a:spcPct val="20000"/>
        </a:spcBef>
        <a:spcAft>
          <a:spcPct val="0"/>
        </a:spcAft>
        <a:buClr>
          <a:srgbClr val="B2B2B2"/>
        </a:buClr>
        <a:buFont typeface="Wingdings" panose="05000000000000000000" pitchFamily="2" charset="2"/>
        <a:buChar char="§"/>
        <a:defRPr sz="2100">
          <a:solidFill>
            <a:schemeClr val="tx1"/>
          </a:solidFill>
          <a:latin typeface="+mn-lt"/>
        </a:defRPr>
      </a:lvl3pPr>
      <a:lvl4pPr marL="714375" indent="-177800" algn="l" rtl="0" eaLnBrk="1" fontAlgn="base" hangingPunct="1">
        <a:spcBef>
          <a:spcPct val="20000"/>
        </a:spcBef>
        <a:spcAft>
          <a:spcPct val="0"/>
        </a:spcAft>
        <a:buClr>
          <a:srgbClr val="C0C0C0"/>
        </a:buClr>
        <a:buFont typeface="Wingdings" panose="05000000000000000000" pitchFamily="2" charset="2"/>
        <a:buChar char="§"/>
        <a:defRPr sz="2100">
          <a:solidFill>
            <a:schemeClr val="tx1"/>
          </a:solidFill>
          <a:latin typeface="+mn-lt"/>
        </a:defRPr>
      </a:lvl4pPr>
      <a:lvl5pPr marL="9001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Font typeface="Wingdings" panose="05000000000000000000" pitchFamily="2" charset="2"/>
        <a:buChar char="§"/>
        <a:defRPr sz="2100">
          <a:solidFill>
            <a:schemeClr val="tx1"/>
          </a:solidFill>
          <a:latin typeface="+mn-lt"/>
        </a:defRPr>
      </a:lvl5pPr>
      <a:lvl6pPr marL="13573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6pPr>
      <a:lvl7pPr marL="18145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7pPr>
      <a:lvl8pPr marL="22717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8pPr>
      <a:lvl9pPr marL="2728913" indent="-184150" algn="l" rtl="0" eaLnBrk="1" fontAlgn="base" hangingPunct="1">
        <a:spcBef>
          <a:spcPct val="20000"/>
        </a:spcBef>
        <a:spcAft>
          <a:spcPct val="0"/>
        </a:spcAft>
        <a:buClr>
          <a:srgbClr val="DDDDDD"/>
        </a:buClr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4" name="Rectangle 1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/>
            </a:r>
            <a:br>
              <a:rPr lang="de-CH" dirty="0"/>
            </a:br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  <p:sp>
        <p:nvSpPr>
          <p:cNvPr id="51215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1296988" y="5634733"/>
            <a:ext cx="7429500" cy="337438"/>
          </a:xfrm>
        </p:spPr>
        <p:txBody>
          <a:bodyPr/>
          <a:lstStyle/>
          <a:p>
            <a:r>
              <a:rPr lang="fr-CH" dirty="0" smtClean="0"/>
              <a:t>3. Agroscope-</a:t>
            </a:r>
            <a:r>
              <a:rPr lang="fr-CH" dirty="0" err="1" smtClean="0"/>
              <a:t>Nachhaltigkeitstagung</a:t>
            </a:r>
            <a:r>
              <a:rPr lang="fr-CH" dirty="0" smtClean="0"/>
              <a:t>, 21. </a:t>
            </a:r>
            <a:r>
              <a:rPr lang="fr-CH" dirty="0" err="1" smtClean="0"/>
              <a:t>Januar</a:t>
            </a:r>
            <a:r>
              <a:rPr lang="fr-CH" dirty="0" smtClean="0"/>
              <a:t> 2016</a:t>
            </a:r>
            <a:endParaRPr lang="fr-CH" dirty="0"/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1296988" y="1705707"/>
            <a:ext cx="7429500" cy="3388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eaLnBrk="1" hangingPunct="1">
              <a:lnSpc>
                <a:spcPts val="5000"/>
              </a:lnSpc>
              <a:spcAft>
                <a:spcPts val="1800"/>
              </a:spcAft>
            </a:pPr>
            <a:r>
              <a:rPr lang="fr-CH" sz="3800" dirty="0" smtClean="0"/>
              <a:t>Umweltperformance </a:t>
            </a:r>
            <a:r>
              <a:rPr lang="fr-CH" sz="3800" dirty="0" err="1" smtClean="0"/>
              <a:t>und</a:t>
            </a:r>
            <a:r>
              <a:rPr lang="fr-CH" sz="3800" dirty="0" smtClean="0"/>
              <a:t> </a:t>
            </a:r>
            <a:r>
              <a:rPr lang="fr-CH" sz="3800" dirty="0" err="1" smtClean="0"/>
              <a:t>ökonomischer</a:t>
            </a:r>
            <a:r>
              <a:rPr lang="fr-CH" sz="3800" dirty="0" smtClean="0"/>
              <a:t> </a:t>
            </a:r>
            <a:r>
              <a:rPr lang="fr-CH" sz="3800" dirty="0" err="1" smtClean="0"/>
              <a:t>Erfolg</a:t>
            </a:r>
            <a:r>
              <a:rPr lang="fr-CH" sz="3800" dirty="0" smtClean="0"/>
              <a:t> in der </a:t>
            </a:r>
            <a:r>
              <a:rPr lang="fr-CH" sz="3800" dirty="0" err="1" smtClean="0"/>
              <a:t>Milchviehhaltung</a:t>
            </a:r>
            <a:r>
              <a:rPr lang="fr-CH" sz="3800" dirty="0" smtClean="0"/>
              <a:t> </a:t>
            </a:r>
            <a:r>
              <a:rPr lang="fr-CH" sz="3800" dirty="0" err="1" smtClean="0"/>
              <a:t>im</a:t>
            </a:r>
            <a:r>
              <a:rPr lang="fr-CH" sz="3800" dirty="0" smtClean="0"/>
              <a:t> </a:t>
            </a:r>
            <a:r>
              <a:rPr lang="fr-CH" sz="3800" dirty="0" err="1" smtClean="0"/>
              <a:t>Berggebiet</a:t>
            </a:r>
            <a:r>
              <a:rPr lang="de-CH" sz="5200" b="1" dirty="0"/>
              <a:t/>
            </a:r>
            <a:br>
              <a:rPr lang="de-CH" sz="5200" b="1" dirty="0"/>
            </a:br>
            <a:endParaRPr lang="de-CH" sz="6000" b="1" dirty="0" smtClean="0"/>
          </a:p>
          <a:p>
            <a:pPr eaLnBrk="1" hangingPunct="1">
              <a:lnSpc>
                <a:spcPts val="3500"/>
              </a:lnSpc>
            </a:pPr>
            <a:r>
              <a:rPr lang="de-CH" sz="2800" b="1" dirty="0" smtClean="0"/>
              <a:t>Nina Repar, Pierrick Jan, </a:t>
            </a:r>
            <a:r>
              <a:rPr lang="de-CH" sz="2800" b="1" dirty="0"/>
              <a:t>Thomas </a:t>
            </a:r>
            <a:r>
              <a:rPr lang="de-CH" sz="2800" b="1" dirty="0" smtClean="0"/>
              <a:t>Nemecek &amp; Dunja Dux</a:t>
            </a:r>
            <a:endParaRPr lang="fr-CH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r>
              <a:rPr lang="de-CH" dirty="0" smtClean="0"/>
              <a:t>Schlussfolgerungen</a:t>
            </a:r>
            <a:endParaRPr lang="de-CH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16050" y="1358167"/>
            <a:ext cx="7472363" cy="462082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de-CH" dirty="0" smtClean="0"/>
              <a:t>Positiver Zusammenhang zwischen der globalen Umweltperformance und dem ökonomischen Erfolg</a:t>
            </a: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de-CH" dirty="0" smtClean="0"/>
              <a:t>Synergie zwischen der Öko-Effizienz der Produktion von Nahrungsmitteln und der ökonomischen Performance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de-CH" dirty="0" smtClean="0"/>
              <a:t>	D.h. Landwirtschaft kann in beide Nachhaltigkeits-	</a:t>
            </a:r>
            <a:r>
              <a:rPr lang="de-CH" dirty="0" err="1" smtClean="0"/>
              <a:t>dimensionen</a:t>
            </a:r>
            <a:r>
              <a:rPr lang="de-CH" dirty="0" smtClean="0"/>
              <a:t> gleichzeitig weiterentwickelt werden.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CH" dirty="0" smtClean="0"/>
              <a:t>Steigerung der ökonomischen Wettbewerbsfähigkeit der Landwirtschaft dürfte zu einer Steigerung der Öko-Effizienz der Nahrungsproduktion von der Wiege bis zum Hoftor führen.</a:t>
            </a:r>
          </a:p>
          <a:p>
            <a:pPr marL="536575" lvl="3" indent="0">
              <a:spcBef>
                <a:spcPts val="0"/>
              </a:spcBef>
              <a:spcAft>
                <a:spcPts val="1800"/>
              </a:spcAft>
              <a:buNone/>
            </a:pPr>
            <a:endParaRPr lang="de-CH" dirty="0" smtClean="0">
              <a:solidFill>
                <a:srgbClr val="00B050"/>
              </a:solidFill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de-CH" dirty="0" smtClean="0"/>
          </a:p>
          <a:p>
            <a:pPr marL="358775" lvl="2" indent="0">
              <a:spcAft>
                <a:spcPts val="1200"/>
              </a:spcAft>
              <a:buNone/>
            </a:pPr>
            <a:endParaRPr lang="de-CH" dirty="0" smtClean="0"/>
          </a:p>
        </p:txBody>
      </p:sp>
      <p:sp>
        <p:nvSpPr>
          <p:cNvPr id="2" name="Pfeil nach rechts 1"/>
          <p:cNvSpPr/>
          <p:nvPr/>
        </p:nvSpPr>
        <p:spPr bwMode="auto">
          <a:xfrm>
            <a:off x="1457582" y="3064476"/>
            <a:ext cx="500706" cy="39541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13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r>
              <a:rPr lang="de-CH" dirty="0" smtClean="0"/>
              <a:t>Ausblick</a:t>
            </a:r>
            <a:endParaRPr lang="de-CH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27163" y="1144807"/>
            <a:ext cx="7472363" cy="462082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de-CH" dirty="0" smtClean="0"/>
              <a:t>Analyse des Zusammenhangs zwischen...</a:t>
            </a:r>
          </a:p>
          <a:p>
            <a:pPr marL="182563" indent="0">
              <a:spcBef>
                <a:spcPts val="0"/>
              </a:spcBef>
              <a:spcAft>
                <a:spcPts val="800"/>
              </a:spcAft>
              <a:buNone/>
              <a:tabLst>
                <a:tab pos="630238" algn="l"/>
              </a:tabLst>
            </a:pPr>
            <a:r>
              <a:rPr lang="de-CH" dirty="0" smtClean="0"/>
              <a:t> (i) 	der lokalen und globalen Umweltperformance</a:t>
            </a:r>
          </a:p>
          <a:p>
            <a:pPr marL="0" indent="263525">
              <a:spcBef>
                <a:spcPts val="0"/>
              </a:spcBef>
              <a:spcAft>
                <a:spcPts val="2400"/>
              </a:spcAft>
              <a:buNone/>
              <a:tabLst>
                <a:tab pos="630238" algn="l"/>
              </a:tabLst>
            </a:pPr>
            <a:r>
              <a:rPr lang="de-CH" dirty="0" smtClean="0"/>
              <a:t>(ii) der lokalen Umweltperformance und dem ökonomischen 	Erfolg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de-CH" dirty="0" smtClean="0"/>
              <a:t>Erste Ergebnisse: </a:t>
            </a:r>
          </a:p>
          <a:p>
            <a:pPr marL="630238" indent="-447675">
              <a:spcBef>
                <a:spcPts val="0"/>
              </a:spcBef>
              <a:spcAft>
                <a:spcPts val="800"/>
              </a:spcAft>
              <a:buNone/>
              <a:tabLst>
                <a:tab pos="630238" algn="l"/>
              </a:tabLst>
            </a:pPr>
            <a:r>
              <a:rPr lang="de-CH" dirty="0"/>
              <a:t> </a:t>
            </a:r>
            <a:r>
              <a:rPr lang="de-CH" dirty="0" smtClean="0"/>
              <a:t>(i) 	Komplexität der Zusammenhänge </a:t>
            </a:r>
            <a:r>
              <a:rPr lang="de-CH" dirty="0"/>
              <a:t>zwischen der lokalen und globalen </a:t>
            </a:r>
            <a:r>
              <a:rPr lang="de-CH" dirty="0" smtClean="0"/>
              <a:t>Umweltperformance. Es bestehen sowohl Synergien als auch Zielkonflikte. Letztere überwiegen </a:t>
            </a:r>
            <a:r>
              <a:rPr lang="de-CH" dirty="0"/>
              <a:t>jedoch.</a:t>
            </a:r>
          </a:p>
          <a:p>
            <a:pPr marL="0" indent="263525">
              <a:spcBef>
                <a:spcPts val="0"/>
              </a:spcBef>
              <a:spcAft>
                <a:spcPts val="2400"/>
              </a:spcAft>
              <a:buNone/>
              <a:tabLst>
                <a:tab pos="630238" algn="l"/>
              </a:tabLst>
            </a:pPr>
            <a:r>
              <a:rPr lang="de-CH" dirty="0"/>
              <a:t>(ii) </a:t>
            </a:r>
            <a:r>
              <a:rPr lang="de-CH" dirty="0" smtClean="0"/>
              <a:t>Kaum </a:t>
            </a:r>
            <a:r>
              <a:rPr lang="de-CH" dirty="0"/>
              <a:t>einen </a:t>
            </a:r>
            <a:r>
              <a:rPr lang="de-CH" dirty="0" smtClean="0"/>
              <a:t>signifikanten Zusammenhang </a:t>
            </a:r>
            <a:r>
              <a:rPr lang="de-CH" dirty="0"/>
              <a:t>zwischen der </a:t>
            </a:r>
            <a:r>
              <a:rPr lang="de-CH" dirty="0" smtClean="0"/>
              <a:t>	lokalen Umweltperformance </a:t>
            </a:r>
            <a:r>
              <a:rPr lang="de-CH" dirty="0"/>
              <a:t>und dem ökonomischen </a:t>
            </a:r>
            <a:r>
              <a:rPr lang="de-CH" dirty="0" smtClean="0"/>
              <a:t>	Erfolg</a:t>
            </a:r>
            <a:endParaRPr lang="de-CH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de-CH" dirty="0" smtClean="0"/>
          </a:p>
          <a:p>
            <a:pPr marL="358775" lvl="2" indent="0">
              <a:spcAft>
                <a:spcPts val="1200"/>
              </a:spcAft>
              <a:buNone/>
            </a:pPr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328497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39838" y="292194"/>
            <a:ext cx="7772082" cy="5349240"/>
          </a:xfrm>
        </p:spPr>
        <p:txBody>
          <a:bodyPr/>
          <a:lstStyle/>
          <a:p>
            <a:pPr marL="0" indent="0">
              <a:buNone/>
            </a:pPr>
            <a:r>
              <a:rPr lang="de-CH" sz="3200" b="1" dirty="0" smtClean="0"/>
              <a:t>Danke für Ihre Aufmerksamkeit</a:t>
            </a:r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endParaRPr lang="de-CH" sz="1600" b="1" dirty="0"/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endParaRPr lang="de-CH" sz="1600" b="1" dirty="0"/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r>
              <a:rPr lang="de-CH" sz="1600" b="1" dirty="0" smtClean="0"/>
              <a:t/>
            </a:r>
            <a:br>
              <a:rPr lang="de-CH" sz="1600" b="1" dirty="0" smtClean="0"/>
            </a:br>
            <a:endParaRPr lang="de-CH" sz="1600" b="1" dirty="0"/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endParaRPr lang="de-CH" sz="1600" b="1" dirty="0"/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endParaRPr lang="de-CH" sz="1600" b="1" dirty="0"/>
          </a:p>
          <a:p>
            <a:pPr marL="0" indent="0">
              <a:buNone/>
            </a:pPr>
            <a:endParaRPr lang="de-CH" sz="1600" b="1" dirty="0" smtClean="0"/>
          </a:p>
          <a:p>
            <a:pPr marL="0" indent="0">
              <a:buNone/>
            </a:pPr>
            <a:endParaRPr lang="de-CH" sz="1600" b="1" dirty="0"/>
          </a:p>
          <a:p>
            <a:pPr marL="0" indent="0">
              <a:buNone/>
            </a:pPr>
            <a:endParaRPr lang="de-CH" sz="1600" b="1" dirty="0">
              <a:solidFill>
                <a:srgbClr val="A01E32"/>
              </a:solidFill>
            </a:endParaRPr>
          </a:p>
          <a:p>
            <a:pPr marL="0" indent="0">
              <a:buNone/>
            </a:pPr>
            <a:endParaRPr lang="de-CH" sz="1600" b="1" dirty="0" smtClean="0">
              <a:solidFill>
                <a:srgbClr val="A01E32"/>
              </a:solidFill>
            </a:endParaRPr>
          </a:p>
          <a:p>
            <a:pPr marL="0" indent="0">
              <a:buNone/>
            </a:pPr>
            <a:endParaRPr lang="de-CH" sz="1600" b="1" dirty="0">
              <a:solidFill>
                <a:srgbClr val="A01E32"/>
              </a:solidFill>
            </a:endParaRPr>
          </a:p>
          <a:p>
            <a:pPr marL="0" indent="0">
              <a:buNone/>
            </a:pPr>
            <a:endParaRPr lang="de-CH" sz="1000" b="1" dirty="0" smtClean="0">
              <a:solidFill>
                <a:srgbClr val="A01E32"/>
              </a:solidFill>
            </a:endParaRPr>
          </a:p>
          <a:p>
            <a:pPr marL="0" indent="0">
              <a:buNone/>
            </a:pPr>
            <a:r>
              <a:rPr lang="de-CH" sz="400" b="1" dirty="0" smtClean="0">
                <a:solidFill>
                  <a:srgbClr val="A01E32"/>
                </a:solidFill>
              </a:rPr>
              <a:t> </a:t>
            </a:r>
            <a:r>
              <a:rPr lang="de-CH" sz="1600" b="1" dirty="0" smtClean="0">
                <a:solidFill>
                  <a:srgbClr val="A01E32"/>
                </a:solidFill>
              </a:rPr>
              <a:t>Agroscope</a:t>
            </a:r>
            <a:r>
              <a:rPr lang="de-CH" sz="1600" b="1" dirty="0" smtClean="0">
                <a:solidFill>
                  <a:srgbClr val="C00000"/>
                </a:solidFill>
              </a:rPr>
              <a:t>   </a:t>
            </a:r>
            <a:r>
              <a:rPr lang="de-CH" sz="1600" dirty="0" smtClean="0">
                <a:solidFill>
                  <a:schemeClr val="bg1">
                    <a:lumMod val="50000"/>
                  </a:schemeClr>
                </a:solidFill>
              </a:rPr>
              <a:t>gutes Essen, gesunde Umwelt</a:t>
            </a:r>
            <a:r>
              <a:rPr lang="de-CH" sz="1600" b="1" dirty="0" smtClean="0">
                <a:solidFill>
                  <a:srgbClr val="C00000"/>
                </a:solidFill>
              </a:rPr>
              <a:t/>
            </a:r>
            <a:br>
              <a:rPr lang="de-CH" sz="1600" b="1" dirty="0" smtClean="0">
                <a:solidFill>
                  <a:srgbClr val="C00000"/>
                </a:solidFill>
              </a:rPr>
            </a:br>
            <a:endParaRPr lang="de-CH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765" y="1130526"/>
            <a:ext cx="6522027" cy="346937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376245" y="1524635"/>
            <a:ext cx="6444638" cy="1626086"/>
          </a:xfrm>
          <a:prstGeom prst="rect">
            <a:avLst/>
          </a:prstGeom>
          <a:solidFill>
            <a:srgbClr val="FFFF6D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dirty="0" err="1" smtClean="0"/>
              <a:t>Weitere</a:t>
            </a:r>
            <a:r>
              <a:rPr lang="en-GB" sz="2000" dirty="0" smtClean="0"/>
              <a:t> </a:t>
            </a:r>
            <a:r>
              <a:rPr lang="en-GB" sz="2000" dirty="0" err="1" smtClean="0"/>
              <a:t>Informationen</a:t>
            </a:r>
            <a:r>
              <a:rPr lang="en-GB" sz="2000" dirty="0" smtClean="0"/>
              <a:t> </a:t>
            </a:r>
            <a:r>
              <a:rPr lang="en-GB" sz="2000" dirty="0" err="1" smtClean="0"/>
              <a:t>zum</a:t>
            </a:r>
            <a:r>
              <a:rPr lang="en-GB" sz="2000" dirty="0" smtClean="0"/>
              <a:t> </a:t>
            </a:r>
            <a:r>
              <a:rPr lang="en-GB" sz="2000" dirty="0" smtClean="0">
                <a:solidFill>
                  <a:srgbClr val="00B050"/>
                </a:solidFill>
              </a:rPr>
              <a:t>ECON’ENTAL</a:t>
            </a:r>
            <a:r>
              <a:rPr lang="en-GB" sz="2000" dirty="0" smtClean="0"/>
              <a:t> </a:t>
            </a:r>
            <a:r>
              <a:rPr lang="en-GB" sz="2000" dirty="0" err="1" smtClean="0"/>
              <a:t>Projekt</a:t>
            </a:r>
            <a:r>
              <a:rPr lang="en-GB" sz="2000" dirty="0" smtClean="0"/>
              <a:t>:</a:t>
            </a:r>
          </a:p>
          <a:p>
            <a:pPr>
              <a:spcAft>
                <a:spcPts val="0"/>
              </a:spcAft>
            </a:pPr>
            <a:r>
              <a:rPr lang="fr-CH" sz="1600" b="1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fr-CH" sz="1600" b="1" dirty="0" smtClean="0">
                <a:solidFill>
                  <a:srgbClr val="7030A0"/>
                </a:solidFill>
                <a:cs typeface="Arial" panose="020B0604020202020204" pitchFamily="34" charset="0"/>
              </a:rPr>
              <a:t> www.nfp69.ch </a:t>
            </a:r>
            <a:endParaRPr lang="fr-CH" sz="1600" b="1" dirty="0">
              <a:solidFill>
                <a:srgbClr val="7030A0"/>
              </a:solidFill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fr-CH" sz="1400" b="1" dirty="0" smtClean="0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       &gt; </a:t>
            </a:r>
            <a:r>
              <a:rPr lang="fr-CH" sz="1400" b="1" dirty="0" err="1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Projekte</a:t>
            </a:r>
            <a:r>
              <a:rPr lang="fr-CH" sz="1400" b="1" dirty="0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&gt; </a:t>
            </a:r>
            <a:r>
              <a:rPr lang="fr-CH" sz="1400" b="1" dirty="0" err="1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Alle</a:t>
            </a:r>
            <a:r>
              <a:rPr lang="fr-CH" sz="1400" b="1" dirty="0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</a:t>
            </a:r>
            <a:r>
              <a:rPr lang="fr-CH" sz="1400" b="1" dirty="0" err="1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Projekte</a:t>
            </a:r>
            <a:r>
              <a:rPr lang="fr-CH" sz="1400" b="1" dirty="0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&gt; ECON’ENTAL - </a:t>
            </a:r>
            <a:r>
              <a:rPr lang="fr-CH" sz="1400" b="1" dirty="0" err="1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für</a:t>
            </a:r>
            <a:r>
              <a:rPr lang="fr-CH" sz="1400" b="1" dirty="0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</a:t>
            </a:r>
            <a:r>
              <a:rPr lang="fr-CH" sz="1400" b="1" dirty="0" err="1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nachhaltigere</a:t>
            </a:r>
            <a:r>
              <a:rPr lang="fr-CH" sz="1400" b="1" dirty="0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 </a:t>
            </a:r>
            <a:r>
              <a:rPr lang="fr-CH" sz="1400" b="1" dirty="0" err="1" smtClean="0">
                <a:solidFill>
                  <a:srgbClr val="7030A0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Milchwirtschaftsbetriebe</a:t>
            </a:r>
            <a:endParaRPr lang="fr-CH" sz="1400" b="1" dirty="0" smtClean="0">
              <a:solidFill>
                <a:srgbClr val="7030A0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endParaRPr lang="fr-CH" sz="800" dirty="0"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2200"/>
              </a:lnSpc>
              <a:spcAft>
                <a:spcPts val="0"/>
              </a:spcAft>
            </a:pPr>
            <a:r>
              <a:rPr lang="fr-CH" sz="1600" dirty="0">
                <a:cs typeface="Arial" panose="020B0604020202020204" pitchFamily="34" charset="0"/>
              </a:rPr>
              <a:t>Wir </a:t>
            </a:r>
            <a:r>
              <a:rPr lang="fr-CH" sz="1600" dirty="0" err="1">
                <a:cs typeface="Arial" panose="020B0604020202020204" pitchFamily="34" charset="0"/>
              </a:rPr>
              <a:t>danken</a:t>
            </a:r>
            <a:r>
              <a:rPr lang="fr-CH" sz="1600" dirty="0">
                <a:cs typeface="Arial" panose="020B0604020202020204" pitchFamily="34" charset="0"/>
              </a:rPr>
              <a:t> </a:t>
            </a:r>
            <a:r>
              <a:rPr lang="fr-CH" sz="1600" dirty="0" err="1">
                <a:cs typeface="Arial" panose="020B0604020202020204" pitchFamily="34" charset="0"/>
              </a:rPr>
              <a:t>dem</a:t>
            </a:r>
            <a:r>
              <a:rPr lang="fr-CH" sz="1600" dirty="0">
                <a:cs typeface="Arial" panose="020B0604020202020204" pitchFamily="34" charset="0"/>
              </a:rPr>
              <a:t> </a:t>
            </a:r>
            <a:r>
              <a:rPr lang="fr-CH" sz="1600" dirty="0" err="1">
                <a:cs typeface="Arial" panose="020B0604020202020204" pitchFamily="34" charset="0"/>
              </a:rPr>
              <a:t>Schweizerischen</a:t>
            </a:r>
            <a:r>
              <a:rPr lang="fr-CH" sz="1600" dirty="0">
                <a:cs typeface="Arial" panose="020B0604020202020204" pitchFamily="34" charset="0"/>
              </a:rPr>
              <a:t> </a:t>
            </a:r>
            <a:r>
              <a:rPr lang="fr-CH" sz="1600" dirty="0" err="1">
                <a:cs typeface="Arial" panose="020B0604020202020204" pitchFamily="34" charset="0"/>
              </a:rPr>
              <a:t>Nationalfonds</a:t>
            </a:r>
            <a:r>
              <a:rPr lang="fr-CH" sz="1600" dirty="0">
                <a:cs typeface="Arial" panose="020B0604020202020204" pitchFamily="34" charset="0"/>
              </a:rPr>
              <a:t> (SNF) </a:t>
            </a:r>
            <a:r>
              <a:rPr lang="fr-CH" sz="1600" dirty="0" err="1">
                <a:cs typeface="Arial" panose="020B0604020202020204" pitchFamily="34" charset="0"/>
              </a:rPr>
              <a:t>für</a:t>
            </a:r>
            <a:r>
              <a:rPr lang="fr-CH" sz="1600" dirty="0">
                <a:cs typeface="Arial" panose="020B0604020202020204" pitchFamily="34" charset="0"/>
              </a:rPr>
              <a:t> die </a:t>
            </a:r>
            <a:r>
              <a:rPr lang="fr-CH" sz="1600" dirty="0" err="1">
                <a:cs typeface="Arial" panose="020B0604020202020204" pitchFamily="34" charset="0"/>
              </a:rPr>
              <a:t>finanzielle</a:t>
            </a:r>
            <a:r>
              <a:rPr lang="fr-CH" sz="1600" dirty="0">
                <a:cs typeface="Arial" panose="020B0604020202020204" pitchFamily="34" charset="0"/>
              </a:rPr>
              <a:t> </a:t>
            </a:r>
            <a:r>
              <a:rPr lang="fr-CH" sz="1600" dirty="0" err="1">
                <a:cs typeface="Arial" panose="020B0604020202020204" pitchFamily="34" charset="0"/>
              </a:rPr>
              <a:t>Unterstützung</a:t>
            </a:r>
            <a:r>
              <a:rPr lang="fr-CH" sz="1600" dirty="0">
                <a:cs typeface="Arial" panose="020B0604020202020204" pitchFamily="34" charset="0"/>
              </a:rPr>
              <a:t> des </a:t>
            </a:r>
            <a:r>
              <a:rPr lang="fr-CH" sz="1600" dirty="0" err="1">
                <a:cs typeface="Arial" panose="020B0604020202020204" pitchFamily="34" charset="0"/>
              </a:rPr>
              <a:t>Projektes</a:t>
            </a:r>
            <a:r>
              <a:rPr lang="fr-CH" sz="1600" dirty="0">
                <a:cs typeface="Arial" panose="020B0604020202020204" pitchFamily="34" charset="0"/>
              </a:rPr>
              <a:t>. </a:t>
            </a:r>
            <a:endParaRPr lang="fr-CH" sz="1600" dirty="0"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158558" y="4704080"/>
            <a:ext cx="587216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dirty="0" smtClean="0"/>
              <a:t>pierrick.jan@agroscope.admin.ch</a:t>
            </a:r>
          </a:p>
          <a:p>
            <a:r>
              <a:rPr lang="en-GB" sz="2000" dirty="0" smtClean="0"/>
              <a:t>nina.repar@agroscope.admin.ch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1405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r>
              <a:rPr lang="de-CH" dirty="0" smtClean="0"/>
              <a:t>Literatur Referenzen</a:t>
            </a:r>
            <a:endParaRPr lang="de-CH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16050" y="1022695"/>
            <a:ext cx="7472363" cy="454501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de-CH" sz="1400" cap="small" dirty="0" smtClean="0"/>
              <a:t>Alig M, </a:t>
            </a:r>
            <a:r>
              <a:rPr lang="de-CH" sz="1400" cap="small" dirty="0" err="1" smtClean="0"/>
              <a:t>Preschl</a:t>
            </a:r>
            <a:r>
              <a:rPr lang="de-CH" sz="1400" cap="small" dirty="0" smtClean="0"/>
              <a:t> U, Schwitter K, Waldvogel T, Wolff V, Wunderlich A, Zorn A &amp; </a:t>
            </a:r>
            <a:r>
              <a:rPr lang="de-CH" sz="1400" cap="small" dirty="0"/>
              <a:t>Gaillard G (2015)</a:t>
            </a:r>
            <a:r>
              <a:rPr lang="de-CH" sz="1400" dirty="0"/>
              <a:t>. Ökologische und </a:t>
            </a:r>
            <a:r>
              <a:rPr lang="de-CH" sz="1400" dirty="0" smtClean="0"/>
              <a:t>ökonomische Bewertung </a:t>
            </a:r>
            <a:r>
              <a:rPr lang="de-CH" sz="1400" dirty="0"/>
              <a:t>von </a:t>
            </a:r>
            <a:r>
              <a:rPr lang="de-CH" sz="1400" dirty="0" smtClean="0"/>
              <a:t>Klimaschutzmassnahmen zur Umsetzung auf landwirtschaftlichen Betrieben </a:t>
            </a:r>
            <a:r>
              <a:rPr lang="de-CH" sz="1400" dirty="0"/>
              <a:t>in der </a:t>
            </a:r>
            <a:r>
              <a:rPr lang="de-CH" sz="1400" dirty="0" smtClean="0"/>
              <a:t>Schweiz. Agroscope Science, 29. </a:t>
            </a:r>
            <a:endParaRPr lang="de-CH" sz="1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CH" sz="1400" cap="small" dirty="0" smtClean="0"/>
              <a:t>Bystricky </a:t>
            </a:r>
            <a:r>
              <a:rPr lang="de-CH" sz="1400" cap="small" dirty="0"/>
              <a:t>M, Alig M, Nemecek </a:t>
            </a:r>
            <a:r>
              <a:rPr lang="de-CH" sz="1400" cap="small" dirty="0" smtClean="0"/>
              <a:t>T &amp; </a:t>
            </a:r>
            <a:r>
              <a:rPr lang="de-CH" sz="1400" cap="small" dirty="0"/>
              <a:t>Gaillard G (2014</a:t>
            </a:r>
            <a:r>
              <a:rPr lang="de-CH" sz="1400" cap="small" dirty="0" smtClean="0"/>
              <a:t>). </a:t>
            </a:r>
            <a:r>
              <a:rPr lang="de-CH" sz="1400" dirty="0"/>
              <a:t>Ökobilanz ausgewählter Schweizer Landwirtschaftsprodukte im Vergleich zum Import. Agroscope, Institut für Nachhaltigkeitswissenschaften INH, </a:t>
            </a:r>
            <a:r>
              <a:rPr lang="de-CH" sz="1400" dirty="0" err="1" smtClean="0"/>
              <a:t>Zurich</a:t>
            </a:r>
            <a:endParaRPr lang="de-CH" sz="14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cap="small" dirty="0"/>
              <a:t>Eide MH (2002</a:t>
            </a:r>
            <a:r>
              <a:rPr lang="en-US" sz="1400" cap="small" dirty="0" smtClean="0"/>
              <a:t>). </a:t>
            </a:r>
            <a:r>
              <a:rPr lang="en-US" sz="1400" dirty="0"/>
              <a:t>Life cycle assessment (LCA) of industrial milk production. </a:t>
            </a:r>
            <a:r>
              <a:rPr lang="en-US" sz="1400" dirty="0" smtClean="0"/>
              <a:t>The International Journal of Life Cycle Assessment, 7(2), 115-126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CH" sz="1400" cap="small" dirty="0"/>
              <a:t>Hersener JL, Baumgartner </a:t>
            </a:r>
            <a:r>
              <a:rPr lang="de-CH" sz="1400" cap="small" dirty="0" smtClean="0"/>
              <a:t>DU &amp; </a:t>
            </a:r>
            <a:r>
              <a:rPr lang="de-CH" sz="1400" cap="small" dirty="0"/>
              <a:t>Dux D (</a:t>
            </a:r>
            <a:r>
              <a:rPr lang="de-CH" sz="1400" cap="small" dirty="0" err="1"/>
              <a:t>eds</a:t>
            </a:r>
            <a:r>
              <a:rPr lang="de-CH" sz="1400" cap="small" dirty="0"/>
              <a:t>) (2011</a:t>
            </a:r>
            <a:r>
              <a:rPr lang="de-CH" sz="1400" cap="small" dirty="0" smtClean="0"/>
              <a:t>). </a:t>
            </a:r>
            <a:r>
              <a:rPr lang="de-CH" sz="1400" dirty="0"/>
              <a:t>Zentrale Auswertung von Ökobilanzen landwirtschaftlicher Betriebe (ZA-ÖB). </a:t>
            </a:r>
            <a:r>
              <a:rPr lang="de-CH" sz="1400" dirty="0" smtClean="0"/>
              <a:t>Forschungsanstalt Agroscope </a:t>
            </a:r>
            <a:r>
              <a:rPr lang="de-CH" sz="1400" dirty="0" err="1"/>
              <a:t>Reckenholz-Tänikon</a:t>
            </a:r>
            <a:r>
              <a:rPr lang="de-CH" sz="1400" dirty="0"/>
              <a:t> </a:t>
            </a:r>
            <a:r>
              <a:rPr lang="de-CH" sz="1400" dirty="0" smtClean="0"/>
              <a:t>ART</a:t>
            </a:r>
            <a:r>
              <a:rPr lang="de-CH" sz="1400" dirty="0"/>
              <a:t>, </a:t>
            </a:r>
            <a:r>
              <a:rPr lang="de-CH" sz="1400" dirty="0" smtClean="0"/>
              <a:t>Zürich/</a:t>
            </a:r>
            <a:r>
              <a:rPr lang="de-CH" sz="1400" dirty="0" err="1" smtClean="0"/>
              <a:t>Ettenhausen</a:t>
            </a:r>
            <a:endParaRPr lang="de-CH" sz="1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cap="small" dirty="0" err="1" smtClean="0"/>
              <a:t>Hospido</a:t>
            </a:r>
            <a:r>
              <a:rPr lang="en-US" sz="1400" cap="small" dirty="0" smtClean="0"/>
              <a:t> </a:t>
            </a:r>
            <a:r>
              <a:rPr lang="en-US" sz="1400" cap="small" dirty="0"/>
              <a:t>A, Moreira </a:t>
            </a:r>
            <a:r>
              <a:rPr lang="en-US" sz="1400" cap="small" dirty="0" smtClean="0"/>
              <a:t>MT &amp; </a:t>
            </a:r>
            <a:r>
              <a:rPr lang="en-US" sz="1400" cap="small" dirty="0" err="1"/>
              <a:t>Feijoo</a:t>
            </a:r>
            <a:r>
              <a:rPr lang="en-US" sz="1400" cap="small" dirty="0"/>
              <a:t> G (2003</a:t>
            </a:r>
            <a:r>
              <a:rPr lang="en-US" sz="1400" cap="small" dirty="0" smtClean="0"/>
              <a:t>). </a:t>
            </a:r>
            <a:r>
              <a:rPr lang="en-US" sz="1400" dirty="0"/>
              <a:t>Simplified life cycle assessment of Galician milk production. </a:t>
            </a:r>
            <a:r>
              <a:rPr lang="en-US" sz="1400" dirty="0" smtClean="0"/>
              <a:t>International Dairy Journal, 13(10), 783-796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cap="small" dirty="0"/>
              <a:t>Thoma G, Popp J, </a:t>
            </a:r>
            <a:r>
              <a:rPr lang="en-US" sz="1400" cap="small" dirty="0" err="1"/>
              <a:t>Nutter</a:t>
            </a:r>
            <a:r>
              <a:rPr lang="en-US" sz="1400" cap="small" dirty="0"/>
              <a:t> D, </a:t>
            </a:r>
            <a:r>
              <a:rPr lang="en-US" sz="1400" cap="small" dirty="0" err="1"/>
              <a:t>Shonnard</a:t>
            </a:r>
            <a:r>
              <a:rPr lang="en-US" sz="1400" cap="small" dirty="0"/>
              <a:t> D, Ulrich R, Matlock M, Kim DS, </a:t>
            </a:r>
            <a:r>
              <a:rPr lang="en-US" sz="1400" cap="small" dirty="0" err="1"/>
              <a:t>Neiderman</a:t>
            </a:r>
            <a:r>
              <a:rPr lang="en-US" sz="1400" cap="small" dirty="0"/>
              <a:t> Z, Kemper N, East </a:t>
            </a:r>
            <a:r>
              <a:rPr lang="en-US" sz="1400" cap="small" dirty="0" smtClean="0"/>
              <a:t>C &amp; </a:t>
            </a:r>
            <a:r>
              <a:rPr lang="en-US" sz="1400" cap="small" dirty="0" err="1"/>
              <a:t>Adom</a:t>
            </a:r>
            <a:r>
              <a:rPr lang="en-US" sz="1400" cap="small" dirty="0"/>
              <a:t> F (2013</a:t>
            </a:r>
            <a:r>
              <a:rPr lang="en-US" sz="1400" cap="small" dirty="0" smtClean="0"/>
              <a:t>). </a:t>
            </a:r>
            <a:r>
              <a:rPr lang="en-US" sz="1400" dirty="0"/>
              <a:t>Greenhouse gas emissions from milk production and consumption in the United States: a cradle-to-grave life cycle assessment circa 2008. International Dairy </a:t>
            </a:r>
            <a:r>
              <a:rPr lang="en-US" sz="1400" dirty="0" smtClean="0"/>
              <a:t>Journal, </a:t>
            </a:r>
            <a:r>
              <a:rPr lang="en-US" sz="1400" dirty="0"/>
              <a:t>31(1</a:t>
            </a:r>
            <a:r>
              <a:rPr lang="en-US" sz="1400" dirty="0" smtClean="0"/>
              <a:t>), S3-S14</a:t>
            </a:r>
            <a:endParaRPr lang="de-CH" sz="1400" dirty="0" smtClean="0"/>
          </a:p>
        </p:txBody>
      </p:sp>
    </p:spTree>
    <p:extLst>
      <p:ext uri="{BB962C8B-B14F-4D97-AF65-F5344CB8AC3E}">
        <p14:creationId xmlns:p14="http://schemas.microsoft.com/office/powerpoint/2010/main" val="340485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r>
              <a:rPr lang="de-CH" dirty="0" smtClean="0"/>
              <a:t>Einführung</a:t>
            </a:r>
            <a:endParaRPr lang="de-CH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16050" y="1131142"/>
            <a:ext cx="7765390" cy="4545012"/>
          </a:xfrm>
        </p:spPr>
        <p:txBody>
          <a:bodyPr/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CH" dirty="0" smtClean="0"/>
              <a:t>Förderung einer nachhaltigen Landwirtschaft = Hauptziel der Schweizer Agrarpolitik </a:t>
            </a:r>
            <a:r>
              <a:rPr lang="de-CH" dirty="0" smtClean="0">
                <a:solidFill>
                  <a:schemeClr val="bg2"/>
                </a:solidFill>
              </a:rPr>
              <a:t>(Artikel 104 der Bundesverfassung)</a:t>
            </a:r>
          </a:p>
          <a:p>
            <a:pPr>
              <a:spcAft>
                <a:spcPts val="600"/>
              </a:spcAft>
            </a:pPr>
            <a:r>
              <a:rPr lang="de-CH" dirty="0" smtClean="0"/>
              <a:t>Landwirtschaftsbetrieb ist als Glied der gesamten Nahrungskette bezüglich der ökologischen Nachhaltigkeit von grosser Bedeutung </a:t>
            </a:r>
            <a:r>
              <a:rPr lang="de-CH" dirty="0" smtClean="0">
                <a:solidFill>
                  <a:schemeClr val="bg2"/>
                </a:solidFill>
              </a:rPr>
              <a:t>(siehe z.B. Bystricky </a:t>
            </a:r>
            <a:r>
              <a:rPr lang="de-CH" dirty="0">
                <a:solidFill>
                  <a:schemeClr val="bg2"/>
                </a:solidFill>
              </a:rPr>
              <a:t>et al., </a:t>
            </a:r>
            <a:r>
              <a:rPr lang="de-CH" dirty="0" smtClean="0">
                <a:solidFill>
                  <a:schemeClr val="bg2"/>
                </a:solidFill>
              </a:rPr>
              <a:t>2014; Thoma </a:t>
            </a:r>
            <a:r>
              <a:rPr lang="de-CH" dirty="0">
                <a:solidFill>
                  <a:schemeClr val="bg2"/>
                </a:solidFill>
              </a:rPr>
              <a:t>et al., </a:t>
            </a:r>
            <a:r>
              <a:rPr lang="de-CH" dirty="0" smtClean="0">
                <a:solidFill>
                  <a:schemeClr val="bg2"/>
                </a:solidFill>
              </a:rPr>
              <a:t>2013; </a:t>
            </a:r>
            <a:r>
              <a:rPr lang="de-CH" dirty="0">
                <a:solidFill>
                  <a:schemeClr val="bg2"/>
                </a:solidFill>
              </a:rPr>
              <a:t>Hospido et al., </a:t>
            </a:r>
            <a:r>
              <a:rPr lang="de-CH" dirty="0" smtClean="0">
                <a:solidFill>
                  <a:schemeClr val="bg2"/>
                </a:solidFill>
              </a:rPr>
              <a:t>2003; </a:t>
            </a:r>
            <a:r>
              <a:rPr lang="de-CH" dirty="0">
                <a:solidFill>
                  <a:schemeClr val="bg2"/>
                </a:solidFill>
              </a:rPr>
              <a:t>Eide, 2002) </a:t>
            </a:r>
            <a:endParaRPr lang="de-CH" dirty="0" smtClean="0">
              <a:solidFill>
                <a:schemeClr val="bg2"/>
              </a:solidFill>
            </a:endParaRPr>
          </a:p>
          <a:p>
            <a:pPr>
              <a:spcAft>
                <a:spcPts val="600"/>
              </a:spcAft>
            </a:pPr>
            <a:r>
              <a:rPr lang="de-CH" dirty="0" smtClean="0"/>
              <a:t>Umweltperformance </a:t>
            </a:r>
            <a:r>
              <a:rPr lang="de-CH" dirty="0"/>
              <a:t>= relativer Beitrag eines Betriebes zur Einhaltung der </a:t>
            </a:r>
            <a:r>
              <a:rPr lang="de-CH" dirty="0" smtClean="0"/>
              <a:t>ökologischen </a:t>
            </a:r>
            <a:r>
              <a:rPr lang="de-CH" dirty="0"/>
              <a:t>Tragfähigkeit des globalen und lokalen </a:t>
            </a:r>
            <a:r>
              <a:rPr lang="de-CH" dirty="0" smtClean="0"/>
              <a:t>Ökosystems</a:t>
            </a:r>
          </a:p>
          <a:p>
            <a:pPr>
              <a:spcAft>
                <a:spcPts val="600"/>
              </a:spcAft>
            </a:pPr>
            <a:r>
              <a:rPr lang="de-CH" dirty="0" smtClean="0"/>
              <a:t>Von </a:t>
            </a:r>
            <a:r>
              <a:rPr lang="de-CH" dirty="0"/>
              <a:t>grossem Interesse ist die Frage des Zusammenhangs zwischen Umweltperformance und ökonomischem Erfolg auf dem Landwirtschaftsbetrieb: Synergien? Zielkonflikte?</a:t>
            </a:r>
          </a:p>
          <a:p>
            <a:pPr>
              <a:spcAft>
                <a:spcPts val="600"/>
              </a:spcAft>
            </a:pPr>
            <a:endParaRPr lang="de-CH" dirty="0"/>
          </a:p>
          <a:p>
            <a:pPr>
              <a:spcAft>
                <a:spcPts val="900"/>
              </a:spcAft>
              <a:buFont typeface="Wingdings" panose="05000000000000000000" pitchFamily="2" charset="2"/>
              <a:buChar char="§"/>
            </a:pPr>
            <a:endParaRPr lang="de-CH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r>
              <a:rPr lang="de-CH" dirty="0" smtClean="0"/>
              <a:t>Zielsetzung</a:t>
            </a:r>
            <a:endParaRPr lang="de-CH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16051" y="1517199"/>
            <a:ext cx="7655388" cy="4545012"/>
          </a:xfrm>
        </p:spPr>
        <p:txBody>
          <a:bodyPr/>
          <a:lstStyle/>
          <a:p>
            <a:pPr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de-CH" dirty="0" smtClean="0"/>
              <a:t>Definition von fundierten Indikatoren zur Messung der Umweltperformance eines landwirtschaftlichen Betriebes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de-CH" dirty="0" smtClean="0"/>
              <a:t>Am Beispiel eines aktualisierten Datensatzes (Milchviehbetriebe aus dem Berggebiet) aus dem Projekt Zentrale Auswertung von Ökobilanzen </a:t>
            </a:r>
            <a:r>
              <a:rPr lang="de-CH" dirty="0" smtClean="0">
                <a:solidFill>
                  <a:schemeClr val="bg2"/>
                </a:solidFill>
              </a:rPr>
              <a:t>(Hersener et al., 2011): </a:t>
            </a:r>
            <a:r>
              <a:rPr lang="de-CH" dirty="0" smtClean="0"/>
              <a:t>Analyse der Zusammenhänge zwischen der Umweltperformance und dem ökonomischen Erfolg  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50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r>
              <a:rPr lang="de-CH" dirty="0" smtClean="0"/>
              <a:t>Umweltperformance eines </a:t>
            </a:r>
            <a:r>
              <a:rPr lang="de-CH" smtClean="0"/>
              <a:t>landwirtschaftlichen Betriebes</a:t>
            </a:r>
            <a:endParaRPr lang="de-CH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227163" y="875884"/>
            <a:ext cx="7741783" cy="4880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0" lvl="2" eaLnBrk="1" hangingPunct="1">
              <a:spcBef>
                <a:spcPct val="15000"/>
              </a:spcBef>
              <a:spcAft>
                <a:spcPts val="1200"/>
              </a:spcAft>
              <a:buClr>
                <a:schemeClr val="tx1"/>
              </a:buClr>
            </a:pPr>
            <a:endParaRPr lang="de-CH" sz="2100" b="1" dirty="0" smtClean="0">
              <a:cs typeface="Arial" charset="0"/>
            </a:endParaRPr>
          </a:p>
          <a:p>
            <a:pPr marL="174625" lvl="2" indent="-174625" eaLnBrk="1" hangingPunct="1">
              <a:spcBef>
                <a:spcPct val="15000"/>
              </a:spcBef>
              <a:spcAft>
                <a:spcPts val="600"/>
              </a:spcAft>
              <a:buClr>
                <a:schemeClr val="tx2"/>
              </a:buClr>
              <a:buFont typeface="Wingdings" pitchFamily="2" charset="2"/>
              <a:buChar char="§"/>
            </a:pPr>
            <a:r>
              <a:rPr lang="de-CH" sz="2100" b="1" dirty="0" smtClean="0">
                <a:cs typeface="Arial" charset="0"/>
              </a:rPr>
              <a:t>Globale Umweltperformance</a:t>
            </a:r>
            <a:endParaRPr lang="de-CH" sz="2100" dirty="0" smtClean="0">
              <a:cs typeface="Arial" charset="0"/>
            </a:endParaRPr>
          </a:p>
          <a:p>
            <a:pPr marL="450850" lvl="3" indent="-273050" eaLnBrk="1" hangingPunct="1">
              <a:spcBef>
                <a:spcPts val="0"/>
              </a:spcBef>
              <a:spcAft>
                <a:spcPts val="400"/>
              </a:spcAft>
              <a:buClr>
                <a:schemeClr val="bg2"/>
              </a:buClr>
              <a:buFont typeface="Wingdings" pitchFamily="2" charset="2"/>
              <a:buChar char="§"/>
            </a:pPr>
            <a:r>
              <a:rPr lang="de-CH" sz="2100" dirty="0" smtClean="0">
                <a:cs typeface="Arial" charset="0"/>
              </a:rPr>
              <a:t>Umweltprobleme von globaler Relevanz</a:t>
            </a:r>
          </a:p>
          <a:p>
            <a:pPr marL="450850" lvl="3" indent="-273050" eaLnBrk="1" hangingPunct="1">
              <a:spcBef>
                <a:spcPct val="15000"/>
              </a:spcBef>
              <a:spcAft>
                <a:spcPts val="400"/>
              </a:spcAft>
              <a:buClr>
                <a:schemeClr val="bg2"/>
              </a:buClr>
              <a:buFont typeface="Wingdings" pitchFamily="2" charset="2"/>
              <a:buChar char="§"/>
            </a:pPr>
            <a:r>
              <a:rPr lang="de-CH" sz="2100" dirty="0" smtClean="0">
                <a:cs typeface="Arial" charset="0"/>
              </a:rPr>
              <a:t>Öko-Effizienz über die gesamte Produktionskette (d.h. vor-gelagerte Bereiche eingeschlossen)</a:t>
            </a:r>
          </a:p>
          <a:p>
            <a:pPr marL="450850" lvl="3" indent="-273050" eaLnBrk="1" hangingPunct="1">
              <a:spcBef>
                <a:spcPct val="15000"/>
              </a:spcBef>
              <a:spcAft>
                <a:spcPts val="1200"/>
              </a:spcAft>
              <a:buClr>
                <a:schemeClr val="bg2"/>
              </a:buClr>
              <a:buFont typeface="Wingdings" pitchFamily="2" charset="2"/>
              <a:buChar char="§"/>
            </a:pPr>
            <a:r>
              <a:rPr lang="de-CH" sz="2100" dirty="0" smtClean="0">
                <a:cs typeface="Arial" charset="0"/>
              </a:rPr>
              <a:t>Biophysischer Output pro Einheit Umweltwirkung von der Wiege bis zum Hoftor</a:t>
            </a:r>
          </a:p>
          <a:p>
            <a:pPr marL="174625" lvl="2" indent="-174625" eaLnBrk="1" hangingPunct="1">
              <a:spcBef>
                <a:spcPct val="15000"/>
              </a:spcBef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de-CH" sz="2100" b="1" dirty="0">
                <a:cs typeface="Arial" charset="0"/>
              </a:rPr>
              <a:t>Lokale Umweltperformance</a:t>
            </a:r>
          </a:p>
          <a:p>
            <a:pPr marL="449263" lvl="3" indent="-271463" eaLnBrk="1" hangingPunct="1">
              <a:spcBef>
                <a:spcPts val="0"/>
              </a:spcBef>
              <a:spcAft>
                <a:spcPts val="400"/>
              </a:spcAft>
              <a:buClr>
                <a:schemeClr val="bg2"/>
              </a:buClr>
              <a:buFont typeface="Wingdings" pitchFamily="2" charset="2"/>
              <a:buChar char="§"/>
            </a:pPr>
            <a:r>
              <a:rPr lang="de-CH" sz="2100" dirty="0">
                <a:cs typeface="Arial" charset="0"/>
              </a:rPr>
              <a:t>Umweltprobleme von lokaler Relevanz</a:t>
            </a:r>
          </a:p>
          <a:p>
            <a:pPr marL="449263" lvl="3" indent="-271463" eaLnBrk="1" hangingPunct="1">
              <a:spcBef>
                <a:spcPct val="15000"/>
              </a:spcBef>
              <a:spcAft>
                <a:spcPts val="400"/>
              </a:spcAft>
              <a:buClr>
                <a:schemeClr val="bg2"/>
              </a:buClr>
              <a:buFont typeface="Wingdings" pitchFamily="2" charset="2"/>
              <a:buChar char="§"/>
            </a:pPr>
            <a:r>
              <a:rPr lang="de-CH" sz="2100" dirty="0">
                <a:cs typeface="Arial" charset="0"/>
              </a:rPr>
              <a:t>Darstellung der Umweltwirkungen, die auf </a:t>
            </a:r>
            <a:r>
              <a:rPr lang="de-CH" sz="2100" u="sng" dirty="0">
                <a:cs typeface="Arial" charset="0"/>
              </a:rPr>
              <a:t>lokaler Ebene </a:t>
            </a:r>
            <a:r>
              <a:rPr lang="de-CH" sz="2100" dirty="0">
                <a:cs typeface="Arial" charset="0"/>
              </a:rPr>
              <a:t>entstehen, pro ha landwirtschaftliche Fläche</a:t>
            </a:r>
          </a:p>
          <a:p>
            <a:pPr marL="449263" lvl="3" indent="-271463" eaLnBrk="1" hangingPunct="1">
              <a:spcBef>
                <a:spcPct val="15000"/>
              </a:spcBef>
              <a:spcAft>
                <a:spcPts val="1200"/>
              </a:spcAft>
              <a:buClr>
                <a:schemeClr val="bg2"/>
              </a:buClr>
              <a:buFont typeface="Wingdings" pitchFamily="2" charset="2"/>
              <a:buChar char="§"/>
            </a:pPr>
            <a:r>
              <a:rPr lang="de-CH" sz="2100" dirty="0">
                <a:cs typeface="Arial" charset="0"/>
              </a:rPr>
              <a:t>Umweltwirkungen pro ha LN &lt; Tragfähigkeit des Ökosystems</a:t>
            </a:r>
          </a:p>
          <a:p>
            <a:pPr marL="0" lvl="2" indent="-279400" eaLnBrk="1" hangingPunct="1">
              <a:spcBef>
                <a:spcPct val="15000"/>
              </a:spcBef>
              <a:spcAft>
                <a:spcPts val="1200"/>
              </a:spcAft>
              <a:buClr>
                <a:schemeClr val="bg2"/>
              </a:buClr>
              <a:buFont typeface="Wingdings" pitchFamily="2" charset="2"/>
              <a:buChar char="§"/>
            </a:pPr>
            <a:endParaRPr lang="de-CH" sz="21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7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r>
              <a:rPr lang="de-CH" dirty="0" smtClean="0"/>
              <a:t>Daten (1/2)</a:t>
            </a:r>
            <a:endParaRPr lang="de-CH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16050" y="1022695"/>
            <a:ext cx="7472363" cy="4545012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CH" dirty="0"/>
              <a:t>Stichprobe von 56 Milchviehbetrieben des Berggebietes aus </a:t>
            </a:r>
            <a:r>
              <a:rPr lang="de-CH" dirty="0" smtClean="0"/>
              <a:t>dem Projekt Zentrale Auswertung von Ökobilanzen (Jahre 2006 bis 2008) </a:t>
            </a:r>
            <a:r>
              <a:rPr lang="de-CH" dirty="0" smtClean="0">
                <a:solidFill>
                  <a:schemeClr val="bg2"/>
                </a:solidFill>
              </a:rPr>
              <a:t>(Hersener et al., 2011)</a:t>
            </a:r>
          </a:p>
          <a:p>
            <a:pPr>
              <a:spcAft>
                <a:spcPts val="600"/>
              </a:spcAft>
            </a:pPr>
            <a:r>
              <a:rPr lang="de-CH" dirty="0" smtClean="0"/>
              <a:t>Sehr detaillierte ökonomische und ökologische Daten verfügbar für diese Betriebe</a:t>
            </a:r>
          </a:p>
          <a:p>
            <a:pPr lvl="1">
              <a:spcAft>
                <a:spcPts val="600"/>
              </a:spcAft>
            </a:pPr>
            <a:r>
              <a:rPr lang="de-CH" dirty="0" smtClean="0"/>
              <a:t>Ökonomie: Buchhaltungsdaten der Zentralen Auswertung</a:t>
            </a:r>
          </a:p>
          <a:p>
            <a:pPr lvl="1">
              <a:spcAft>
                <a:spcPts val="600"/>
              </a:spcAft>
            </a:pPr>
            <a:r>
              <a:rPr lang="de-CH" dirty="0" smtClean="0"/>
              <a:t>Ökologie: Gesamtbetriebliche Ökobilanzen berechnet nach der SALCA-Methodik auf der Basis von sehr detaillierten Produktionsinventaren, die auf Betriebsebene erhoben worden sind</a:t>
            </a:r>
          </a:p>
          <a:p>
            <a:pPr lvl="1">
              <a:spcAft>
                <a:spcPts val="1200"/>
              </a:spcAft>
            </a:pPr>
            <a:r>
              <a:rPr lang="de-CH" dirty="0" smtClean="0"/>
              <a:t>Neuberechnung der Ökobilanzen (SALCA-Methodenupdate: Modelle zur Schätzung der Feld- &amp; Hofemissionen und der Umweltwirkungen, siehe auch </a:t>
            </a:r>
            <a:r>
              <a:rPr lang="de-CH" dirty="0" smtClean="0">
                <a:solidFill>
                  <a:schemeClr val="bg2"/>
                </a:solidFill>
              </a:rPr>
              <a:t>Alig et al., 2015</a:t>
            </a:r>
            <a:r>
              <a:rPr lang="de-CH" dirty="0" smtClean="0"/>
              <a:t>)</a:t>
            </a:r>
          </a:p>
          <a:p>
            <a:pPr lvl="2">
              <a:spcAft>
                <a:spcPts val="1200"/>
              </a:spcAft>
            </a:pPr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114603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r>
              <a:rPr lang="de-CH" dirty="0" smtClean="0"/>
              <a:t>Daten (2/2)</a:t>
            </a:r>
            <a:endParaRPr lang="de-CH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838176"/>
              </p:ext>
            </p:extLst>
          </p:nvPr>
        </p:nvGraphicFramePr>
        <p:xfrm>
          <a:off x="589085" y="930681"/>
          <a:ext cx="8260275" cy="4873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1155"/>
                <a:gridCol w="5659120"/>
              </a:tblGrid>
              <a:tr h="465989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err="1" smtClean="0">
                          <a:solidFill>
                            <a:schemeClr val="tx1"/>
                          </a:solidFill>
                        </a:rPr>
                        <a:t>Umweltwirkungskategorie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GB" sz="1400" b="1" dirty="0" err="1" smtClean="0">
                          <a:solidFill>
                            <a:schemeClr val="tx1"/>
                          </a:solidFill>
                        </a:rPr>
                        <a:t>gesamtbetrieblich</a:t>
                      </a: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400" b="1" baseline="0" dirty="0" err="1" smtClean="0">
                          <a:solidFill>
                            <a:schemeClr val="tx1"/>
                          </a:solidFill>
                        </a:rPr>
                        <a:t>abgeschätzt</a:t>
                      </a:r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9691">
                <a:tc rowSpan="4">
                  <a:txBody>
                    <a:bodyPr/>
                    <a:lstStyle/>
                    <a:p>
                      <a:r>
                        <a:rPr lang="en-GB" sz="1400" b="1" dirty="0" err="1" smtClean="0"/>
                        <a:t>Ressourcenbezogene</a:t>
                      </a:r>
                      <a:r>
                        <a:rPr lang="en-GB" sz="1400" b="1" dirty="0" smtClean="0"/>
                        <a:t> </a:t>
                      </a:r>
                      <a:r>
                        <a:rPr lang="en-GB" sz="1400" b="1" dirty="0" err="1" smtClean="0"/>
                        <a:t>Umweltwirkungen</a:t>
                      </a:r>
                      <a:endParaRPr lang="en-GB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F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Bedarf</a:t>
                      </a:r>
                      <a:r>
                        <a:rPr lang="en-GB" sz="1400" dirty="0" smtClean="0"/>
                        <a:t> an </a:t>
                      </a:r>
                      <a:r>
                        <a:rPr lang="en-GB" sz="1400" dirty="0" err="1" smtClean="0"/>
                        <a:t>nicht-erneuerbaren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Energieressourcen</a:t>
                      </a:r>
                      <a:r>
                        <a:rPr lang="en-GB" sz="1400" dirty="0" smtClean="0"/>
                        <a:t> in MJ-</a:t>
                      </a:r>
                      <a:r>
                        <a:rPr lang="en-GB" sz="1400" dirty="0" err="1" smtClean="0"/>
                        <a:t>Äq</a:t>
                      </a:r>
                      <a:r>
                        <a:rPr lang="en-GB" sz="1400" dirty="0" smtClean="0"/>
                        <a:t>.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F0">
                        <a:alpha val="50196"/>
                      </a:srgbClr>
                    </a:solidFill>
                  </a:tcPr>
                </a:tc>
              </a:tr>
              <a:tr h="4896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Treibhauspotenzial</a:t>
                      </a:r>
                      <a:r>
                        <a:rPr lang="en-GB" sz="1400" baseline="0" dirty="0" smtClean="0"/>
                        <a:t> in kg CO</a:t>
                      </a:r>
                      <a:r>
                        <a:rPr lang="en-GB" sz="1400" baseline="-25000" dirty="0" smtClean="0"/>
                        <a:t>2</a:t>
                      </a:r>
                      <a:r>
                        <a:rPr lang="en-GB" sz="1400" baseline="0" dirty="0" smtClean="0"/>
                        <a:t>-Äq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F0">
                        <a:alpha val="50196"/>
                      </a:srgbClr>
                    </a:solidFill>
                  </a:tcPr>
                </a:tc>
              </a:tr>
              <a:tr h="489691"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P-</a:t>
                      </a:r>
                      <a:r>
                        <a:rPr lang="en-GB" sz="1400" dirty="0" err="1" smtClean="0"/>
                        <a:t>Ressourcenbedarf</a:t>
                      </a:r>
                      <a:r>
                        <a:rPr lang="en-GB" sz="1400" dirty="0" smtClean="0"/>
                        <a:t> in kg P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F0">
                        <a:alpha val="50196"/>
                      </a:srgbClr>
                    </a:solidFill>
                  </a:tcPr>
                </a:tc>
              </a:tr>
              <a:tr h="489691"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Flächenbedarf</a:t>
                      </a:r>
                      <a:r>
                        <a:rPr lang="en-GB" sz="1400" dirty="0" smtClean="0"/>
                        <a:t> in m</a:t>
                      </a:r>
                      <a:r>
                        <a:rPr lang="en-GB" sz="1400" baseline="30000" dirty="0" smtClean="0"/>
                        <a:t>2</a:t>
                      </a:r>
                      <a:r>
                        <a:rPr lang="en-GB" sz="1400" dirty="0" smtClean="0"/>
                        <a:t>a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1F0">
                        <a:alpha val="50196"/>
                      </a:srgbClr>
                    </a:solidFill>
                  </a:tcPr>
                </a:tc>
              </a:tr>
              <a:tr h="489691">
                <a:tc rowSpan="2">
                  <a:txBody>
                    <a:bodyPr/>
                    <a:lstStyle/>
                    <a:p>
                      <a:r>
                        <a:rPr lang="en-GB" sz="1400" b="1" baseline="0" dirty="0" err="1" smtClean="0"/>
                        <a:t>Nährstoffbezogene</a:t>
                      </a:r>
                      <a:r>
                        <a:rPr lang="en-GB" sz="1400" b="1" baseline="0" dirty="0" smtClean="0"/>
                        <a:t> </a:t>
                      </a:r>
                      <a:r>
                        <a:rPr lang="en-GB" sz="1400" b="1" baseline="0" dirty="0" err="1" smtClean="0"/>
                        <a:t>Umweltwirkungen</a:t>
                      </a:r>
                      <a:endParaRPr lang="en-GB" sz="1400" b="1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Versauerungspotenzial</a:t>
                      </a:r>
                      <a:r>
                        <a:rPr lang="en-GB" sz="1400" dirty="0" smtClean="0"/>
                        <a:t> in m</a:t>
                      </a:r>
                      <a:r>
                        <a:rPr lang="en-GB" sz="1400" baseline="30000" dirty="0" smtClean="0"/>
                        <a:t>2</a:t>
                      </a:r>
                      <a:endParaRPr lang="en-GB" sz="1400" baseline="30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8824"/>
                      </a:srgbClr>
                    </a:solidFill>
                  </a:tcPr>
                </a:tc>
              </a:tr>
              <a:tr h="489691">
                <a:tc v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Aquatisches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dirty="0" err="1" smtClean="0"/>
                        <a:t>Eutrophierungspotenzial</a:t>
                      </a:r>
                      <a:r>
                        <a:rPr lang="en-GB" sz="1400" dirty="0" smtClean="0"/>
                        <a:t> N in kg N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8824"/>
                      </a:srgbClr>
                    </a:solidFill>
                  </a:tcPr>
                </a:tc>
              </a:tr>
              <a:tr h="489691">
                <a:tc rowSpan="3">
                  <a:txBody>
                    <a:bodyPr/>
                    <a:lstStyle/>
                    <a:p>
                      <a:r>
                        <a:rPr lang="en-GB" sz="1400" b="1" dirty="0" err="1" smtClean="0"/>
                        <a:t>Schadstoffbezogene</a:t>
                      </a:r>
                      <a:r>
                        <a:rPr lang="en-GB" sz="1400" b="1" dirty="0" smtClean="0"/>
                        <a:t> </a:t>
                      </a:r>
                      <a:r>
                        <a:rPr lang="en-GB" sz="1400" b="1" dirty="0" err="1" smtClean="0"/>
                        <a:t>Umweltwirkungen</a:t>
                      </a:r>
                      <a:endParaRPr lang="en-GB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Humantoxizität</a:t>
                      </a:r>
                      <a:r>
                        <a:rPr lang="en-GB" sz="1400" dirty="0" smtClean="0"/>
                        <a:t> in kg 1.4-DB-Äq.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69804"/>
                      </a:srgbClr>
                    </a:solidFill>
                  </a:tcPr>
                </a:tc>
              </a:tr>
              <a:tr h="489691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err="1" smtClean="0"/>
                        <a:t>Terrestrische</a:t>
                      </a:r>
                      <a:r>
                        <a:rPr lang="en-GB" sz="1400" dirty="0" smtClean="0"/>
                        <a:t> </a:t>
                      </a:r>
                      <a:r>
                        <a:rPr lang="en-GB" sz="1400" dirty="0" err="1" smtClean="0"/>
                        <a:t>Ökotoxizität</a:t>
                      </a:r>
                      <a:r>
                        <a:rPr lang="en-GB" sz="1400" dirty="0" smtClean="0"/>
                        <a:t> in kg 1.4-DB-Äq.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69804"/>
                      </a:srgbClr>
                    </a:solidFill>
                  </a:tcPr>
                </a:tc>
              </a:tr>
              <a:tr h="489691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err="1" smtClean="0"/>
                        <a:t>Aquatische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baseline="0" dirty="0" err="1" smtClean="0"/>
                        <a:t>Ökotoxizität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dirty="0" smtClean="0"/>
                        <a:t>in kg 1.4-DB-Äq.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69804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57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r>
              <a:rPr lang="de-CH" dirty="0" smtClean="0"/>
              <a:t>Berechnete Umweltperformance- Indikatoren</a:t>
            </a:r>
            <a:endParaRPr lang="de-CH" dirty="0"/>
          </a:p>
        </p:txBody>
      </p:sp>
      <p:sp>
        <p:nvSpPr>
          <p:cNvPr id="19" name="Rectangle 5"/>
          <p:cNvSpPr txBox="1">
            <a:spLocks noChangeArrowheads="1"/>
          </p:cNvSpPr>
          <p:nvPr/>
        </p:nvSpPr>
        <p:spPr bwMode="auto">
          <a:xfrm>
            <a:off x="592233" y="1974327"/>
            <a:ext cx="8362635" cy="4545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778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7188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+mn-lt"/>
              </a:defRPr>
            </a:lvl2pPr>
            <a:lvl3pPr marL="534988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+mn-lt"/>
              </a:defRPr>
            </a:lvl3pPr>
            <a:lvl4pPr marL="714375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+mn-lt"/>
              </a:defRPr>
            </a:lvl4pPr>
            <a:lvl5pPr marL="9001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+mn-lt"/>
              </a:defRPr>
            </a:lvl5pPr>
            <a:lvl6pPr marL="13573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6pPr>
            <a:lvl7pPr marL="18145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7pPr>
            <a:lvl8pPr marL="22717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8pPr>
            <a:lvl9pPr marL="27289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de-CH" kern="0" dirty="0"/>
              <a:t> </a:t>
            </a:r>
            <a:r>
              <a:rPr lang="de-CH" kern="0" dirty="0" smtClean="0"/>
              <a:t>       </a:t>
            </a:r>
            <a:r>
              <a:rPr lang="de-CH" sz="2800" kern="0" dirty="0" smtClean="0"/>
              <a:t>Fokus auf die globale Umweltperformance </a:t>
            </a:r>
          </a:p>
          <a:p>
            <a:pPr marL="358775" lvl="2" indent="0">
              <a:spcAft>
                <a:spcPts val="1200"/>
              </a:spcAft>
              <a:buNone/>
            </a:pPr>
            <a:endParaRPr lang="de-CH" kern="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feld 14"/>
              <p:cNvSpPr txBox="1"/>
              <p:nvPr/>
            </p:nvSpPr>
            <p:spPr>
              <a:xfrm>
                <a:off x="592233" y="2744128"/>
                <a:ext cx="8362635" cy="71199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CH" sz="2000" b="0" i="1" smtClean="0">
                          <a:latin typeface="Cambria Math" panose="02040503050406030204" pitchFamily="18" charset="0"/>
                        </a:rPr>
                        <m:t>𝐺𝑙𝑜𝑏𝑎𝑙𝑒</m:t>
                      </m:r>
                      <m:r>
                        <a:rPr lang="de-CH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de-CH" sz="2000" b="0" i="1" smtClean="0">
                          <a:latin typeface="Cambria Math" panose="02040503050406030204" pitchFamily="18" charset="0"/>
                        </a:rPr>
                        <m:t>𝑈𝑚𝑤𝑒𝑙𝑡𝑝𝑒𝑟𝑓𝑜𝑟𝑚𝑎𝑛𝑐𝑒</m:t>
                      </m:r>
                      <m:r>
                        <a:rPr lang="de-CH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CH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CH" sz="2000" b="0" i="1" smtClean="0">
                              <a:latin typeface="Cambria Math" panose="02040503050406030204" pitchFamily="18" charset="0"/>
                            </a:rPr>
                            <m:t>𝑝𝑟𝑜𝑑𝑢𝑧𝑖𝑒𝑟𝑡𝑒</m:t>
                          </m:r>
                          <m:r>
                            <a:rPr lang="de-CH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de-CH" sz="2000" b="0" i="1" smtClean="0">
                              <a:latin typeface="Cambria Math" panose="02040503050406030204" pitchFamily="18" charset="0"/>
                            </a:rPr>
                            <m:t>𝑁𝑎h𝑟𝑢𝑛𝑔𝑠𝑒𝑛𝑒𝑟𝑔𝑖𝑒</m:t>
                          </m:r>
                          <m:r>
                            <a:rPr lang="de-CH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de-CH" sz="20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de-CH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de-CH" sz="2000" b="0" i="1" smtClean="0">
                              <a:latin typeface="Cambria Math" panose="02040503050406030204" pitchFamily="18" charset="0"/>
                            </a:rPr>
                            <m:t>𝑀𝐽</m:t>
                          </m:r>
                        </m:num>
                        <m:den>
                          <m:r>
                            <a:rPr lang="de-CH" sz="2000" b="0" i="1" smtClean="0">
                              <a:latin typeface="Cambria Math" panose="02040503050406030204" pitchFamily="18" charset="0"/>
                            </a:rPr>
                            <m:t>𝑈𝑊</m:t>
                          </m:r>
                          <m:r>
                            <a:rPr lang="de-CH" sz="2000" b="0" i="1" baseline="-25000" smtClean="0">
                              <a:latin typeface="Cambria Math" panose="02040503050406030204" pitchFamily="18" charset="0"/>
                            </a:rPr>
                            <m:t>𝑔𝑙𝑜𝑏𝑎𝑙</m:t>
                          </m:r>
                        </m:den>
                      </m:f>
                    </m:oMath>
                  </m:oMathPara>
                </a14:m>
                <a:endParaRPr lang="en-US" sz="2000" dirty="0">
                  <a:latin typeface="+mn-lt"/>
                </a:endParaRPr>
              </a:p>
            </p:txBody>
          </p:sp>
        </mc:Choice>
        <mc:Fallback xmlns="">
          <p:sp>
            <p:nvSpPr>
              <p:cNvPr id="21" name="Textfeld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233" y="2744128"/>
                <a:ext cx="8362635" cy="71199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accent1">
                    <a:lumMod val="25000"/>
                  </a:schemeClr>
                </a:solidFill>
              </a:ln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feld 1"/>
          <p:cNvSpPr txBox="1"/>
          <p:nvPr/>
        </p:nvSpPr>
        <p:spPr>
          <a:xfrm>
            <a:off x="471028" y="3739102"/>
            <a:ext cx="86729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000" u="sng" dirty="0" smtClean="0"/>
              <a:t>mit: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800" dirty="0" err="1" smtClean="0"/>
              <a:t>Produzierte</a:t>
            </a:r>
            <a:r>
              <a:rPr lang="en-GB" sz="1800" dirty="0" smtClean="0"/>
              <a:t> </a:t>
            </a:r>
            <a:r>
              <a:rPr lang="en-GB" sz="1800" dirty="0" err="1" smtClean="0"/>
              <a:t>Nahrungsenergie</a:t>
            </a:r>
            <a:r>
              <a:rPr lang="en-GB" sz="1800" dirty="0" smtClean="0"/>
              <a:t> = </a:t>
            </a:r>
            <a:r>
              <a:rPr lang="en-GB" sz="1800" dirty="0" err="1" smtClean="0"/>
              <a:t>gesamte</a:t>
            </a:r>
            <a:r>
              <a:rPr lang="en-GB" sz="1800" dirty="0" smtClean="0"/>
              <a:t> </a:t>
            </a:r>
            <a:r>
              <a:rPr lang="en-GB" sz="1800" dirty="0" err="1" smtClean="0"/>
              <a:t>durch</a:t>
            </a:r>
            <a:r>
              <a:rPr lang="en-GB" sz="1800" dirty="0" smtClean="0"/>
              <a:t> den </a:t>
            </a:r>
            <a:r>
              <a:rPr lang="en-GB" sz="1800" dirty="0" err="1" smtClean="0"/>
              <a:t>Betrieb</a:t>
            </a:r>
            <a:r>
              <a:rPr lang="en-GB" sz="1800" dirty="0" smtClean="0"/>
              <a:t> </a:t>
            </a:r>
            <a:r>
              <a:rPr lang="en-GB" sz="1800" dirty="0" err="1" smtClean="0"/>
              <a:t>produzierte</a:t>
            </a:r>
            <a:r>
              <a:rPr lang="en-GB" sz="1800" dirty="0" smtClean="0"/>
              <a:t> </a:t>
            </a:r>
            <a:r>
              <a:rPr lang="en-GB" sz="1800" dirty="0" err="1" smtClean="0"/>
              <a:t>Menge</a:t>
            </a:r>
            <a:r>
              <a:rPr lang="en-GB" sz="1800" dirty="0" smtClean="0"/>
              <a:t> an verdaulicher Energie (VE) </a:t>
            </a:r>
            <a:r>
              <a:rPr lang="en-GB" sz="1800" dirty="0" err="1" smtClean="0"/>
              <a:t>für</a:t>
            </a:r>
            <a:r>
              <a:rPr lang="en-GB" sz="1800" dirty="0" smtClean="0"/>
              <a:t> die Menschen in MJ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 err="1" smtClean="0"/>
              <a:t>UW</a:t>
            </a:r>
            <a:r>
              <a:rPr lang="en-GB" sz="1800" baseline="-25000" dirty="0" err="1" smtClean="0"/>
              <a:t>global</a:t>
            </a:r>
            <a:r>
              <a:rPr lang="en-GB" sz="1800" dirty="0" smtClean="0"/>
              <a:t>= </a:t>
            </a:r>
            <a:r>
              <a:rPr lang="en-GB" sz="1800" dirty="0" err="1" smtClean="0"/>
              <a:t>Umweltwirkungen</a:t>
            </a:r>
            <a:r>
              <a:rPr lang="en-GB" sz="1800" baseline="-25000" dirty="0" err="1" smtClean="0"/>
              <a:t>on</a:t>
            </a:r>
            <a:r>
              <a:rPr lang="en-GB" sz="1800" baseline="-25000" dirty="0" smtClean="0"/>
              <a:t>-farm</a:t>
            </a:r>
            <a:r>
              <a:rPr lang="en-GB" sz="1800" dirty="0" smtClean="0"/>
              <a:t> + </a:t>
            </a:r>
            <a:r>
              <a:rPr lang="en-GB" sz="1800" dirty="0" err="1" smtClean="0"/>
              <a:t>Umweltwirkungen</a:t>
            </a:r>
            <a:r>
              <a:rPr lang="en-GB" sz="1800" baseline="-25000" dirty="0" err="1" smtClean="0"/>
              <a:t>off</a:t>
            </a:r>
            <a:r>
              <a:rPr lang="en-GB" sz="1800" baseline="-25000" dirty="0" smtClean="0"/>
              <a:t>-farm (</a:t>
            </a:r>
            <a:r>
              <a:rPr lang="en-GB" sz="1800" baseline="-25000" dirty="0" err="1" smtClean="0"/>
              <a:t>vorgelagerter</a:t>
            </a:r>
            <a:r>
              <a:rPr lang="en-GB" sz="1800" baseline="-25000" dirty="0" smtClean="0"/>
              <a:t> </a:t>
            </a:r>
            <a:r>
              <a:rPr lang="en-GB" sz="1800" baseline="-25000" dirty="0" err="1" smtClean="0"/>
              <a:t>Bereich</a:t>
            </a:r>
            <a:r>
              <a:rPr lang="en-GB" sz="1800" baseline="-25000" dirty="0" smtClean="0"/>
              <a:t>)</a:t>
            </a:r>
            <a:r>
              <a:rPr lang="en-GB" sz="1800" dirty="0" smtClean="0"/>
              <a:t> (</a:t>
            </a:r>
            <a:r>
              <a:rPr lang="en-GB" sz="1800" dirty="0" err="1" smtClean="0"/>
              <a:t>Lebenszyklusansatz</a:t>
            </a:r>
            <a:r>
              <a:rPr lang="en-GB" sz="1800" dirty="0" smtClean="0"/>
              <a:t>)</a:t>
            </a:r>
          </a:p>
        </p:txBody>
      </p:sp>
      <p:sp>
        <p:nvSpPr>
          <p:cNvPr id="6" name="Pfeil nach rechts 5"/>
          <p:cNvSpPr/>
          <p:nvPr/>
        </p:nvSpPr>
        <p:spPr bwMode="auto">
          <a:xfrm>
            <a:off x="592234" y="1994239"/>
            <a:ext cx="500706" cy="39541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35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r>
              <a:rPr lang="de-CH" dirty="0" smtClean="0"/>
              <a:t>Ökonomischer Erfolg</a:t>
            </a:r>
            <a:endParaRPr lang="de-CH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16050" y="971895"/>
            <a:ext cx="7472363" cy="2269145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CH" dirty="0" smtClean="0"/>
              <a:t>Gemessen anhand des Arbeitsverdienstes pro Familienjahresarbeitseinheit (FJAE)</a:t>
            </a:r>
            <a:endParaRPr lang="de-CH" dirty="0" smtClean="0">
              <a:solidFill>
                <a:schemeClr val="bg2"/>
              </a:solidFill>
            </a:endParaRPr>
          </a:p>
          <a:p>
            <a:pPr>
              <a:spcAft>
                <a:spcPts val="1200"/>
              </a:spcAft>
            </a:pPr>
            <a:r>
              <a:rPr lang="de-CH" dirty="0" smtClean="0"/>
              <a:t>Arbeitsverdienst pro FJAE = landwirtschaftliches Einkommen, das pro Vollzeit-Familienarbeitskraft zur Verfügung steht, nachdem das in den Betrieb investierte Eigenkapital entschädigt worden ist</a:t>
            </a:r>
          </a:p>
          <a:p>
            <a:pPr marL="0" indent="0">
              <a:spcAft>
                <a:spcPts val="600"/>
              </a:spcAft>
              <a:buNone/>
            </a:pPr>
            <a:endParaRPr lang="de-CH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227163" y="3413055"/>
            <a:ext cx="7461250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CH" kern="0" dirty="0" smtClean="0"/>
              <a:t>Statistische Analyse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de-CH" kern="0" dirty="0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1216049" y="3999575"/>
            <a:ext cx="7472363" cy="2269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778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7188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+mn-lt"/>
              </a:defRPr>
            </a:lvl2pPr>
            <a:lvl3pPr marL="534988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+mn-lt"/>
              </a:defRPr>
            </a:lvl3pPr>
            <a:lvl4pPr marL="714375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C0C0"/>
              </a:buClr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+mn-lt"/>
              </a:defRPr>
            </a:lvl4pPr>
            <a:lvl5pPr marL="9001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Font typeface="Wingdings" panose="05000000000000000000" pitchFamily="2" charset="2"/>
              <a:buChar char="§"/>
              <a:defRPr sz="2100">
                <a:solidFill>
                  <a:schemeClr val="tx1"/>
                </a:solidFill>
                <a:latin typeface="+mn-lt"/>
              </a:defRPr>
            </a:lvl5pPr>
            <a:lvl6pPr marL="13573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6pPr>
            <a:lvl7pPr marL="18145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7pPr>
            <a:lvl8pPr marL="22717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8pPr>
            <a:lvl9pPr marL="272891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DDDDD"/>
              </a:buClr>
              <a:buChar char="•"/>
              <a:defRPr sz="21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Aft>
                <a:spcPts val="1200"/>
              </a:spcAft>
            </a:pPr>
            <a:r>
              <a:rPr lang="de-CH" kern="0" dirty="0" smtClean="0"/>
              <a:t>Analyse der Zusammenhänge anhand der Spearmans-Korrelationsanalyse </a:t>
            </a:r>
            <a:endParaRPr lang="de-CH" kern="0" dirty="0" smtClean="0">
              <a:solidFill>
                <a:schemeClr val="bg2"/>
              </a:solidFill>
            </a:endParaRPr>
          </a:p>
          <a:p>
            <a:pPr>
              <a:spcAft>
                <a:spcPts val="600"/>
              </a:spcAft>
            </a:pPr>
            <a:r>
              <a:rPr lang="de-CH" kern="0" dirty="0" smtClean="0"/>
              <a:t>Spearmans-Korrelationsanalyse: nicht-parametrischer Ansatz (nötig aufgrund der kleinen Stichprobengrösse)</a:t>
            </a:r>
          </a:p>
          <a:p>
            <a:pPr marL="0" indent="0">
              <a:spcAft>
                <a:spcPts val="600"/>
              </a:spcAft>
              <a:buFont typeface="Wingdings" panose="05000000000000000000" pitchFamily="2" charset="2"/>
              <a:buNone/>
            </a:pPr>
            <a:endParaRPr lang="de-CH" kern="0" dirty="0" smtClean="0"/>
          </a:p>
        </p:txBody>
      </p:sp>
    </p:spTree>
    <p:extLst>
      <p:ext uri="{BB962C8B-B14F-4D97-AF65-F5344CB8AC3E}">
        <p14:creationId xmlns:p14="http://schemas.microsoft.com/office/powerpoint/2010/main" val="331714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63" y="334575"/>
            <a:ext cx="7461250" cy="989013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de-CH" sz="2400" dirty="0" smtClean="0"/>
              <a:t>Ergebnisse: Zusammenhang globale Umweltperformance/ökonomischer Erfolg</a:t>
            </a:r>
            <a:endParaRPr lang="de-CH" sz="2400" dirty="0"/>
          </a:p>
        </p:txBody>
      </p:sp>
      <p:graphicFrame>
        <p:nvGraphicFramePr>
          <p:cNvPr id="4" name="Tabell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3262624"/>
              </p:ext>
            </p:extLst>
          </p:nvPr>
        </p:nvGraphicFramePr>
        <p:xfrm>
          <a:off x="386859" y="1213338"/>
          <a:ext cx="8519748" cy="4510453"/>
        </p:xfrm>
        <a:graphic>
          <a:graphicData uri="http://schemas.openxmlformats.org/drawingml/2006/table">
            <a:tbl>
              <a:tblPr/>
              <a:tblGrid>
                <a:gridCol w="437360"/>
                <a:gridCol w="1906885"/>
                <a:gridCol w="686167"/>
                <a:gridCol w="686167"/>
                <a:gridCol w="686167"/>
                <a:gridCol w="686167"/>
                <a:gridCol w="686167"/>
                <a:gridCol w="686167"/>
                <a:gridCol w="686167"/>
                <a:gridCol w="686167"/>
                <a:gridCol w="686167"/>
              </a:tblGrid>
              <a:tr h="493809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100" b="1" u="sng" noProof="0" dirty="0" smtClean="0">
                          <a:solidFill>
                            <a:srgbClr val="7030A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Legende: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noProof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Globale</a:t>
                      </a:r>
                      <a:r>
                        <a:rPr lang="de-DE" sz="1400" b="1" baseline="0" noProof="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Umweltperformance: </a:t>
                      </a:r>
                      <a:r>
                        <a:rPr kumimoji="0" lang="de-D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Öko-Effizienz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(Produzierte Menge an Nahrungsenergie in MJ VE / </a:t>
                      </a:r>
                      <a:r>
                        <a:rPr kumimoji="0" lang="de-DE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UWglobal</a:t>
                      </a:r>
                      <a:r>
                        <a:rPr kumimoji="0" lang="de-DE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  <a:endParaRPr lang="de-DE" sz="1400" b="1" noProof="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de-DE" sz="10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de-DE" sz="10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de-DE" sz="1000" noProof="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b="1" noProof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797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b="1" noProof="0" dirty="0" smtClean="0">
                          <a:solidFill>
                            <a:srgbClr val="7030A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++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b="1" noProof="0" dirty="0" smtClean="0">
                          <a:solidFill>
                            <a:srgbClr val="7030A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 dirty="0" err="1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n.s</a:t>
                      </a:r>
                      <a:r>
                        <a:rPr lang="en-US" sz="1100" b="1" kern="120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lang="de-DE" sz="1100" b="1" noProof="0" dirty="0">
                        <a:solidFill>
                          <a:srgbClr val="7030A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b="1" baseline="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0.3 &lt; </a:t>
                      </a:r>
                      <a:r>
                        <a:rPr lang="de-DE" sz="1050" b="1" baseline="0" noProof="0" dirty="0" err="1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Spearman‘s</a:t>
                      </a:r>
                      <a:r>
                        <a:rPr lang="de-DE" sz="1050" b="1" baseline="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de-DE" sz="1050" b="1" baseline="0" noProof="0" dirty="0" err="1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rho</a:t>
                      </a:r>
                      <a:r>
                        <a:rPr lang="de-DE" sz="1050" b="1" baseline="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≤ 0.5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b="1" baseline="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 &lt; </a:t>
                      </a:r>
                      <a:r>
                        <a:rPr lang="de-DE" sz="1050" b="1" baseline="0" noProof="0" dirty="0" err="1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Spearman‘s</a:t>
                      </a:r>
                      <a:r>
                        <a:rPr lang="de-DE" sz="1050" b="1" baseline="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de-DE" sz="1050" b="1" baseline="0" noProof="0" dirty="0" err="1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rho</a:t>
                      </a:r>
                      <a:r>
                        <a:rPr lang="de-DE" sz="1050" b="1" baseline="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≤ 0.3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50" b="1" baseline="0" noProof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kein </a:t>
                      </a:r>
                      <a:r>
                        <a:rPr lang="de-DE" sz="1050" b="1" baseline="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statistisch </a:t>
                      </a:r>
                      <a:r>
                        <a:rPr lang="de-DE" sz="1050" b="1" baseline="0" noProof="0" dirty="0" err="1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signifi-kanter</a:t>
                      </a:r>
                      <a:r>
                        <a:rPr lang="de-DE" sz="1050" b="1" baseline="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Zusammenhang</a:t>
                      </a:r>
                      <a:endParaRPr lang="de-DE" sz="1100" b="1" noProof="0" dirty="0">
                        <a:solidFill>
                          <a:srgbClr val="7030A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100" b="1" noProof="0" dirty="0" smtClean="0">
                          <a:latin typeface="+mn-lt"/>
                          <a:ea typeface="Times New Roman"/>
                          <a:cs typeface="Times New Roman"/>
                        </a:rPr>
                        <a:t>Bedarf an nicht-erneuerbaren Energieressourcen</a:t>
                      </a:r>
                      <a:endParaRPr lang="de-DE" sz="1100" b="1" noProof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noProof="0" dirty="0" smtClean="0">
                          <a:latin typeface="+mn-lt"/>
                          <a:ea typeface="Times New Roman"/>
                          <a:cs typeface="Times New Roman"/>
                        </a:rPr>
                        <a:t>Treibhauspotenzial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100" b="1" noProof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100" b="1" noProof="0" dirty="0" smtClean="0">
                          <a:latin typeface="+mn-lt"/>
                          <a:ea typeface="Times New Roman"/>
                          <a:cs typeface="Times New Roman"/>
                        </a:rPr>
                        <a:t>P-Ressourcenbedarf</a:t>
                      </a:r>
                      <a:endParaRPr lang="de-DE" sz="1100" b="1" noProof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100" b="1" noProof="0" dirty="0" smtClean="0">
                          <a:latin typeface="+mn-lt"/>
                          <a:ea typeface="Times New Roman"/>
                          <a:cs typeface="Times New Roman"/>
                        </a:rPr>
                        <a:t>Flächenbedarf</a:t>
                      </a:r>
                      <a:endParaRPr lang="de-DE" sz="1100" b="1" noProof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100" b="1" baseline="0" noProof="0" dirty="0" smtClean="0">
                          <a:latin typeface="+mn-lt"/>
                          <a:ea typeface="Times New Roman"/>
                          <a:cs typeface="Times New Roman"/>
                        </a:rPr>
                        <a:t>Versauerungspotenzial</a:t>
                      </a:r>
                      <a:endParaRPr lang="de-DE" sz="1100" b="1" noProof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100" b="1" noProof="0" dirty="0" smtClean="0">
                          <a:latin typeface="+mn-lt"/>
                          <a:ea typeface="Times New Roman"/>
                          <a:cs typeface="Times New Roman"/>
                        </a:rPr>
                        <a:t>Eutrophierung</a:t>
                      </a:r>
                      <a:r>
                        <a:rPr lang="de-DE" sz="1100" b="1" baseline="0" noProof="0" dirty="0" smtClean="0">
                          <a:latin typeface="+mn-lt"/>
                          <a:ea typeface="Times New Roman"/>
                          <a:cs typeface="Times New Roman"/>
                        </a:rPr>
                        <a:t>s-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100" b="1" baseline="0" noProof="0" dirty="0" smtClean="0">
                          <a:latin typeface="+mn-lt"/>
                          <a:ea typeface="Times New Roman"/>
                          <a:cs typeface="Times New Roman"/>
                        </a:rPr>
                        <a:t>potenzial aquatisch N</a:t>
                      </a:r>
                      <a:endParaRPr lang="de-DE" sz="1100" b="1" noProof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100" b="1" noProof="0" dirty="0" smtClean="0">
                          <a:latin typeface="+mn-lt"/>
                          <a:ea typeface="Times New Roman"/>
                          <a:cs typeface="Times New Roman"/>
                        </a:rPr>
                        <a:t>Humantoxizität </a:t>
                      </a:r>
                      <a:endParaRPr lang="de-DE" sz="1100" b="1" noProof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1" noProof="0" dirty="0" smtClean="0">
                          <a:latin typeface="+mn-lt"/>
                          <a:ea typeface="Times New Roman"/>
                          <a:cs typeface="Times New Roman"/>
                        </a:rPr>
                        <a:t>terrestrische</a:t>
                      </a:r>
                      <a:r>
                        <a:rPr lang="de-DE" sz="1100" b="1" baseline="0" noProof="0" dirty="0" smtClean="0">
                          <a:latin typeface="+mn-lt"/>
                          <a:ea typeface="Times New Roman"/>
                          <a:cs typeface="Times New Roman"/>
                        </a:rPr>
                        <a:t> Toxizität</a:t>
                      </a:r>
                      <a:endParaRPr lang="de-DE" sz="1100" b="1" noProof="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100" b="1" noProof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100" b="1" noProof="0" dirty="0" smtClean="0">
                          <a:latin typeface="+mn-lt"/>
                          <a:ea typeface="Times New Roman"/>
                          <a:cs typeface="Times New Roman"/>
                        </a:rPr>
                        <a:t>aquatische Toxizität</a:t>
                      </a:r>
                      <a:endParaRPr lang="de-DE" sz="1100" b="1" noProof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36927"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n-GB" sz="1400" b="1" dirty="0" smtClean="0"/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1400" b="1" dirty="0" err="1" smtClean="0"/>
                        <a:t>Ökonomischer</a:t>
                      </a:r>
                      <a:r>
                        <a:rPr lang="en-GB" sz="1400" b="1" dirty="0" smtClean="0"/>
                        <a:t> </a:t>
                      </a:r>
                      <a:r>
                        <a:rPr lang="en-GB" sz="1400" b="1" dirty="0" err="1" smtClean="0"/>
                        <a:t>Erfolg</a:t>
                      </a:r>
                      <a:endParaRPr lang="en-GB" sz="1400" b="1" dirty="0" smtClean="0"/>
                    </a:p>
                    <a:p>
                      <a:pPr algn="ctr">
                        <a:spcBef>
                          <a:spcPts val="600"/>
                        </a:spcBef>
                      </a:pPr>
                      <a:endParaRPr lang="en-GB" sz="1400" b="1" dirty="0" smtClean="0"/>
                    </a:p>
                    <a:p>
                      <a:pPr algn="ctr"/>
                      <a:r>
                        <a:rPr lang="en-GB" sz="1400" b="0" dirty="0" err="1" smtClean="0"/>
                        <a:t>Arbeitsverdienst</a:t>
                      </a:r>
                      <a:r>
                        <a:rPr lang="en-GB" sz="1400" b="0" dirty="0" smtClean="0"/>
                        <a:t> pro</a:t>
                      </a:r>
                      <a:r>
                        <a:rPr lang="en-GB" sz="1400" b="0" baseline="0" dirty="0" smtClean="0"/>
                        <a:t> </a:t>
                      </a:r>
                      <a:r>
                        <a:rPr lang="en-GB" sz="1400" b="0" baseline="0" dirty="0" err="1" smtClean="0"/>
                        <a:t>Familienarbeitskraft</a:t>
                      </a:r>
                      <a:r>
                        <a:rPr lang="en-GB" sz="1400" b="0" baseline="0" dirty="0" smtClean="0"/>
                        <a:t> (</a:t>
                      </a:r>
                      <a:r>
                        <a:rPr lang="en-GB" sz="1400" b="0" baseline="0" dirty="0" err="1" smtClean="0"/>
                        <a:t>Vollzeit-Äquivalent</a:t>
                      </a:r>
                      <a:r>
                        <a:rPr lang="en-GB" sz="1400" b="0" baseline="0" dirty="0" smtClean="0"/>
                        <a:t>)</a:t>
                      </a:r>
                    </a:p>
                    <a:p>
                      <a:endParaRPr lang="en-GB" sz="14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120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</a:t>
                      </a:r>
                      <a:endParaRPr lang="de-DE" sz="2200" b="1" kern="1200" noProof="0" dirty="0" smtClean="0">
                        <a:solidFill>
                          <a:srgbClr val="7030A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FB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b="1" kern="120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FB9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200" b="1" kern="120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FB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b="1" kern="120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FB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b="1" kern="120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FB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2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+</a:t>
                      </a:r>
                      <a:endParaRPr kumimoji="0" lang="de-DE" sz="2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FB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kern="1200" noProof="0" dirty="0" smtClean="0">
                          <a:solidFill>
                            <a:srgbClr val="7030A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++</a:t>
                      </a:r>
                      <a:endParaRPr lang="de-DE" sz="2200" b="1" kern="1200" noProof="0" dirty="0" smtClean="0">
                        <a:solidFill>
                          <a:srgbClr val="7030A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FB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n.s</a:t>
                      </a:r>
                      <a:r>
                        <a:rPr kumimoji="0" lang="de-DE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kumimoji="0" lang="de-DE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E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2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+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FB9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63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groscope_PowerPoint-Präsentation_2013_d">
  <a:themeElements>
    <a:clrScheme name="ART_PPT-Vorlage_deutsc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T_PPT-Vorlage_deutsc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RT_PPT-Vorlage_deutsc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PPT-Vorlage_deutsc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PPT-Vorlage_deutsc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Agroscope_2014_de</Template>
  <TotalTime>0</TotalTime>
  <Words>866</Words>
  <Application>Microsoft Office PowerPoint</Application>
  <PresentationFormat>Bildschirmpräsentation (4:3)</PresentationFormat>
  <Paragraphs>144</Paragraphs>
  <Slides>13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 Light</vt:lpstr>
      <vt:lpstr>Cambria Math</vt:lpstr>
      <vt:lpstr>Times New Roman</vt:lpstr>
      <vt:lpstr>Wingdings</vt:lpstr>
      <vt:lpstr>Agroscope_PowerPoint-Präsentation_2013_d</vt:lpstr>
      <vt:lpstr>  </vt:lpstr>
      <vt:lpstr>Einführung</vt:lpstr>
      <vt:lpstr>Zielsetzung</vt:lpstr>
      <vt:lpstr>Umweltperformance eines landwirtschaftlichen Betriebes</vt:lpstr>
      <vt:lpstr>Daten (1/2)</vt:lpstr>
      <vt:lpstr>Daten (2/2)</vt:lpstr>
      <vt:lpstr>Berechnete Umweltperformance- Indikatoren</vt:lpstr>
      <vt:lpstr>Ökonomischer Erfolg</vt:lpstr>
      <vt:lpstr>Ergebnisse: Zusammenhang globale Umweltperformance/ökonomischer Erfolg</vt:lpstr>
      <vt:lpstr>Schlussfolgerungen</vt:lpstr>
      <vt:lpstr>Ausblick</vt:lpstr>
      <vt:lpstr>PowerPoint-Präsentation</vt:lpstr>
      <vt:lpstr>Literatur Referenzen</vt:lpstr>
    </vt:vector>
  </TitlesOfParts>
  <Company>Bundesverwaltung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Jan Pierrick Agroscope</dc:creator>
  <cp:keywords>Power Point</cp:keywords>
  <cp:lastModifiedBy>Aubert Ursula</cp:lastModifiedBy>
  <cp:revision>141</cp:revision>
  <cp:lastPrinted>2016-01-07T17:59:34Z</cp:lastPrinted>
  <dcterms:created xsi:type="dcterms:W3CDTF">2015-12-01T15:36:18Z</dcterms:created>
  <dcterms:modified xsi:type="dcterms:W3CDTF">2016-01-20T08:19:55Z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tilisation">
    <vt:lpwstr/>
  </property>
  <property fmtid="{D5CDD505-2E9C-101B-9397-08002B2CF9AE}" pid="3" name="Date de mise en application">
    <vt:lpwstr>2007-07-17T00:00:00Z</vt:lpwstr>
  </property>
  <property fmtid="{D5CDD505-2E9C-101B-9397-08002B2CF9AE}" pid="4" name="ContentType">
    <vt:lpwstr>Document</vt:lpwstr>
  </property>
  <property fmtid="{D5CDD505-2E9C-101B-9397-08002B2CF9AE}" pid="5" name="Langue">
    <vt:lpwstr>I</vt:lpwstr>
  </property>
  <property fmtid="{D5CDD505-2E9C-101B-9397-08002B2CF9AE}" pid="6" name="Resp./Verantw.">
    <vt:lpwstr>Resp. processus / Prozess Verantw.</vt:lpwstr>
  </property>
  <property fmtid="{D5CDD505-2E9C-101B-9397-08002B2CF9AE}" pid="7" name="Process">
    <vt:lpwstr>Administration</vt:lpwstr>
  </property>
  <property fmtid="{D5CDD505-2E9C-101B-9397-08002B2CF9AE}" pid="8" name="Category">
    <vt:lpwstr>Form</vt:lpwstr>
  </property>
  <property fmtid="{D5CDD505-2E9C-101B-9397-08002B2CF9AE}" pid="9" name="Item Language">
    <vt:lpwstr>German</vt:lpwstr>
  </property>
  <property fmtid="{D5CDD505-2E9C-101B-9397-08002B2CF9AE}" pid="10" name="English Version">
    <vt:lpwstr>13</vt:lpwstr>
  </property>
  <property fmtid="{D5CDD505-2E9C-101B-9397-08002B2CF9AE}" pid="11" name="Italian Version">
    <vt:lpwstr>12</vt:lpwstr>
  </property>
  <property fmtid="{D5CDD505-2E9C-101B-9397-08002B2CF9AE}" pid="12" name="French Version">
    <vt:lpwstr>10</vt:lpwstr>
  </property>
  <property fmtid="{D5CDD505-2E9C-101B-9397-08002B2CF9AE}" pid="13" name="German Version">
    <vt:lpwstr>11</vt:lpwstr>
  </property>
  <property fmtid="{D5CDD505-2E9C-101B-9397-08002B2CF9AE}" pid="14" name="display_urn:schemas-microsoft-com:office:office#In_x0020_charge">
    <vt:lpwstr>Rusterholz Peter ACW</vt:lpwstr>
  </property>
  <property fmtid="{D5CDD505-2E9C-101B-9397-08002B2CF9AE}" pid="15" name="In charge">
    <vt:lpwstr>102</vt:lpwstr>
  </property>
</Properties>
</file>