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271" r:id="rId4"/>
    <p:sldId id="258" r:id="rId5"/>
    <p:sldId id="289" r:id="rId6"/>
    <p:sldId id="290" r:id="rId7"/>
    <p:sldId id="275" r:id="rId8"/>
    <p:sldId id="291" r:id="rId9"/>
    <p:sldId id="270" r:id="rId10"/>
    <p:sldId id="286" r:id="rId11"/>
    <p:sldId id="288" r:id="rId12"/>
    <p:sldId id="287" r:id="rId13"/>
    <p:sldId id="285" r:id="rId14"/>
    <p:sldId id="259" r:id="rId15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1">
          <p15:clr>
            <a:srgbClr val="A4A3A4"/>
          </p15:clr>
        </p15:guide>
        <p15:guide id="2" orient="horz" pos="852">
          <p15:clr>
            <a:srgbClr val="A4A3A4"/>
          </p15:clr>
        </p15:guide>
        <p15:guide id="3" pos="7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roscop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E43"/>
    <a:srgbClr val="F8BB62"/>
    <a:srgbClr val="7F7F7F"/>
    <a:srgbClr val="A01E32"/>
    <a:srgbClr val="ED181E"/>
    <a:srgbClr val="F0F5FD"/>
    <a:srgbClr val="E8F0F8"/>
    <a:srgbClr val="E6E6E6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1" autoAdjust="0"/>
    <p:restoredTop sz="94641" autoAdjust="0"/>
  </p:normalViewPr>
  <p:slideViewPr>
    <p:cSldViewPr snapToGrid="0" showGuides="1">
      <p:cViewPr varScale="1">
        <p:scale>
          <a:sx n="122" d="100"/>
          <a:sy n="122" d="100"/>
        </p:scale>
        <p:origin x="1818" y="96"/>
      </p:cViewPr>
      <p:guideLst>
        <p:guide orient="horz" pos="251"/>
        <p:guide orient="horz" pos="852"/>
        <p:guide pos="7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104"/>
    </p:cViewPr>
  </p:sorterViewPr>
  <p:notesViewPr>
    <p:cSldViewPr snapToGrid="0" showGuides="1">
      <p:cViewPr varScale="1">
        <p:scale>
          <a:sx n="91" d="100"/>
          <a:sy n="91" d="100"/>
        </p:scale>
        <p:origin x="-23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3ECDC1-EDF1-4AFC-A2D1-F3CDC2C7E57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18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BAC4B-7279-4E25-A284-0BE6F5B9A6D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3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de-CH" dirty="0" smtClean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AC4B-7279-4E25-A284-0BE6F5B9A6D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61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BAC4B-7279-4E25-A284-0BE6F5B9A6DD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732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5594350"/>
            <a:ext cx="7429500" cy="511175"/>
          </a:xfrm>
        </p:spPr>
        <p:txBody>
          <a:bodyPr/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de-DE" noProof="0" dirty="0" smtClean="0"/>
              <a:t>Datum</a:t>
            </a:r>
            <a:endParaRPr lang="en-GB" noProof="0" dirty="0" smtClean="0"/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rotbalken_Agroscope_PPT_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4561200" y="381600"/>
            <a:ext cx="3581400" cy="44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dirty="0"/>
              <a:t>Eidgenössisches </a:t>
            </a:r>
            <a:r>
              <a:rPr lang="de-CH" sz="800" dirty="0" smtClean="0"/>
              <a:t>Departement für Wirtschaft,</a:t>
            </a:r>
            <a:br>
              <a:rPr lang="de-CH" sz="800" dirty="0" smtClean="0"/>
            </a:br>
            <a:r>
              <a:rPr lang="de-CH" sz="800" dirty="0" smtClean="0"/>
              <a:t>Bildung und Forschung WBF  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800" b="1" dirty="0" err="1" smtClean="0"/>
              <a:t>Agroscope</a:t>
            </a:r>
            <a:endParaRPr lang="de-CH" sz="800" b="1" dirty="0"/>
          </a:p>
        </p:txBody>
      </p:sp>
      <p:sp>
        <p:nvSpPr>
          <p:cNvPr id="8" name="Text Box 53"/>
          <p:cNvSpPr txBox="1">
            <a:spLocks noChangeArrowheads="1"/>
          </p:cNvSpPr>
          <p:nvPr userDrawn="1"/>
        </p:nvSpPr>
        <p:spPr bwMode="auto">
          <a:xfrm>
            <a:off x="1306800" y="6218238"/>
            <a:ext cx="4408200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900" dirty="0" smtClean="0"/>
              <a:t>www.agroscope.ch I </a:t>
            </a:r>
            <a:r>
              <a:rPr lang="fr-FR" sz="900" dirty="0" err="1" smtClean="0">
                <a:effectLst/>
              </a:rPr>
              <a:t>gutes</a:t>
            </a:r>
            <a:r>
              <a:rPr lang="fr-FR" sz="900" baseline="0" dirty="0" smtClean="0">
                <a:effectLst/>
              </a:rPr>
              <a:t> Essen, </a:t>
            </a:r>
            <a:r>
              <a:rPr lang="fr-FR" sz="900" baseline="0" dirty="0" err="1" smtClean="0">
                <a:effectLst/>
              </a:rPr>
              <a:t>gesunde</a:t>
            </a:r>
            <a:r>
              <a:rPr lang="fr-FR" sz="900" baseline="0" dirty="0" smtClean="0">
                <a:effectLst/>
              </a:rPr>
              <a:t> </a:t>
            </a:r>
            <a:r>
              <a:rPr lang="fr-FR" sz="900" baseline="0" dirty="0" err="1" smtClean="0">
                <a:effectLst/>
              </a:rPr>
              <a:t>Umwelt</a:t>
            </a:r>
            <a:endParaRPr lang="fr-FR" sz="900" dirty="0" smtClean="0">
              <a:effectLst/>
            </a:endParaRPr>
          </a:p>
          <a:p>
            <a:pPr>
              <a:spcBef>
                <a:spcPct val="50000"/>
              </a:spcBef>
            </a:pPr>
            <a:endParaRPr lang="de-CH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83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1338" y="307975"/>
            <a:ext cx="1866900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85875" y="307975"/>
            <a:ext cx="5453063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094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7213" y="331250"/>
            <a:ext cx="7461250" cy="989013"/>
          </a:xfrm>
        </p:spPr>
        <p:txBody>
          <a:bodyPr/>
          <a:lstStyle>
            <a:lvl1pPr>
              <a:lnSpc>
                <a:spcPts val="35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2725" y="1286463"/>
            <a:ext cx="7472363" cy="45450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9995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928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545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844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578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608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9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3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754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07213" y="334575"/>
            <a:ext cx="7461250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Der </a:t>
            </a:r>
            <a:r>
              <a:rPr lang="en-GB" dirty="0" err="1" smtClean="0"/>
              <a:t>Titel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einzeilig</a:t>
            </a:r>
            <a:r>
              <a:rPr lang="en-GB" dirty="0" smtClean="0"/>
              <a:t>, maximal </a:t>
            </a:r>
            <a:r>
              <a:rPr lang="en-GB" dirty="0" err="1" smtClean="0"/>
              <a:t>zweizeilig</a:t>
            </a:r>
            <a:r>
              <a:rPr lang="en-GB" dirty="0" smtClean="0"/>
              <a:t> </a:t>
            </a:r>
            <a:r>
              <a:rPr lang="en-GB" dirty="0" err="1" smtClean="0"/>
              <a:t>sein</a:t>
            </a:r>
            <a:endParaRPr lang="en-GB" dirty="0" smtClean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725" y="1449388"/>
            <a:ext cx="7472363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pic>
        <p:nvPicPr>
          <p:cNvPr id="1063" name="Picture 39" descr="Logo_col_wappe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90525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39325" y="60483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71" name="Picture 47" descr="rotbalken_Agroscope_PPT_S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9845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6438900" y="6127750"/>
            <a:ext cx="22669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46710109-66D9-4269-ADFB-6DC9820E2C14}" type="slidenum">
              <a:rPr lang="de-CH" sz="900"/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/>
              <a:t> </a:t>
            </a:r>
          </a:p>
        </p:txBody>
      </p:sp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1137725" y="6086475"/>
            <a:ext cx="332454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900" b="0" dirty="0" smtClean="0"/>
              <a:t>3. Agroscope-Nachhaltigkeitstagung 2016</a:t>
            </a:r>
            <a:endParaRPr lang="de-CH" sz="9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2pPr>
      <a:lvl3pPr marL="534988" indent="-176213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3pPr>
      <a:lvl4pPr marL="714375" indent="-1778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4pPr>
      <a:lvl5pPr marL="9001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</a:defRPr>
      </a:lvl5pPr>
      <a:lvl6pPr marL="13573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18145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22717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2728913" indent="-1841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4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/>
            </a:r>
            <a:br>
              <a:rPr lang="de-CH" dirty="0"/>
            </a:br>
            <a:r>
              <a:rPr lang="de-CH" kern="1200" dirty="0">
                <a:latin typeface="Arial" charset="0"/>
                <a:ea typeface="+mn-ea"/>
                <a:cs typeface="+mn-cs"/>
              </a:rPr>
              <a:t/>
            </a:r>
            <a:br>
              <a:rPr lang="de-CH" kern="1200" dirty="0">
                <a:latin typeface="Arial" charset="0"/>
                <a:ea typeface="+mn-ea"/>
                <a:cs typeface="+mn-cs"/>
              </a:rPr>
            </a:br>
            <a:endParaRPr lang="de-CH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296988" y="5658815"/>
            <a:ext cx="7429500" cy="337438"/>
          </a:xfrm>
        </p:spPr>
        <p:txBody>
          <a:bodyPr/>
          <a:lstStyle/>
          <a:p>
            <a:r>
              <a:rPr lang="fr-CH" smtClean="0"/>
              <a:t>21/01/2016</a:t>
            </a:r>
            <a:endParaRPr lang="fr-CH" dirty="0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664234" y="1587678"/>
            <a:ext cx="8062254" cy="388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de-CH" sz="4400" b="1" dirty="0" smtClean="0"/>
              <a:t>Physische</a:t>
            </a:r>
            <a:r>
              <a:rPr lang="de-CH" sz="4400" b="1" dirty="0"/>
              <a:t>, psychische und zeitliche Arbeitsbeanspruchung: </a:t>
            </a:r>
            <a:endParaRPr lang="de-CH" sz="4400" b="1" dirty="0" smtClean="0"/>
          </a:p>
          <a:p>
            <a:pPr algn="ctr"/>
            <a:r>
              <a:rPr lang="de-CH" sz="4400" b="1" dirty="0" smtClean="0"/>
              <a:t>Was </a:t>
            </a:r>
            <a:r>
              <a:rPr lang="de-CH" sz="4400" b="1" dirty="0"/>
              <a:t>ist nachhaltig</a:t>
            </a:r>
            <a:r>
              <a:rPr lang="de-CH" sz="4400" b="1" dirty="0" smtClean="0"/>
              <a:t>?</a:t>
            </a:r>
          </a:p>
          <a:p>
            <a:pPr algn="ctr"/>
            <a:r>
              <a:rPr lang="de-CH" sz="3200" dirty="0"/>
              <a:t>	</a:t>
            </a:r>
          </a:p>
          <a:p>
            <a:pPr eaLnBrk="1" hangingPunct="1">
              <a:lnSpc>
                <a:spcPct val="90000"/>
              </a:lnSpc>
            </a:pPr>
            <a:endParaRPr lang="de-CH" sz="1400" b="1" dirty="0"/>
          </a:p>
          <a:p>
            <a:pPr eaLnBrk="1" hangingPunct="1">
              <a:lnSpc>
                <a:spcPct val="90000"/>
              </a:lnSpc>
            </a:pPr>
            <a:r>
              <a:rPr lang="de-CH" sz="2500" b="1" dirty="0" smtClean="0"/>
              <a:t>Christina Umstätter, Jessica Werner, Matthias Schick</a:t>
            </a:r>
            <a:endParaRPr lang="fr-CH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7213" y="331250"/>
            <a:ext cx="7562850" cy="989013"/>
          </a:xfrm>
        </p:spPr>
        <p:txBody>
          <a:bodyPr/>
          <a:lstStyle/>
          <a:p>
            <a:r>
              <a:rPr lang="de-CH" sz="2800" dirty="0" smtClean="0"/>
              <a:t>Melkroboter als Beispiel für die Änderungen in der Arbeitsbeanspruchung</a:t>
            </a:r>
            <a:endParaRPr lang="de-CH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r="4910"/>
          <a:stretch>
            <a:fillRect/>
          </a:stretch>
        </p:blipFill>
        <p:spPr bwMode="auto">
          <a:xfrm>
            <a:off x="1810673" y="1242647"/>
            <a:ext cx="6355930" cy="47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68" y="868612"/>
            <a:ext cx="7514373" cy="514752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90781" y="209443"/>
            <a:ext cx="7736348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CH" sz="3000" b="1" dirty="0" smtClean="0"/>
              <a:t>Physische Beanspruchung im Melkstand</a:t>
            </a:r>
            <a:endParaRPr lang="de-CH" sz="3000" b="1" dirty="0"/>
          </a:p>
        </p:txBody>
      </p:sp>
      <p:cxnSp>
        <p:nvCxnSpPr>
          <p:cNvPr id="4" name="Gerader Verbinder 3"/>
          <p:cNvCxnSpPr/>
          <p:nvPr/>
        </p:nvCxnSpPr>
        <p:spPr bwMode="auto">
          <a:xfrm flipH="1" flipV="1">
            <a:off x="5461085" y="1455692"/>
            <a:ext cx="1" cy="4239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2305541" y="5600296"/>
            <a:ext cx="251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weibliche Probanden</a:t>
            </a:r>
            <a:endParaRPr lang="de-CH" sz="1800" dirty="0"/>
          </a:p>
        </p:txBody>
      </p:sp>
      <p:sp>
        <p:nvSpPr>
          <p:cNvPr id="6" name="Textfeld 5"/>
          <p:cNvSpPr txBox="1"/>
          <p:nvPr/>
        </p:nvSpPr>
        <p:spPr>
          <a:xfrm>
            <a:off x="5759938" y="5602527"/>
            <a:ext cx="239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/>
              <a:t>m</a:t>
            </a:r>
            <a:r>
              <a:rPr lang="de-CH" sz="1800" dirty="0" smtClean="0"/>
              <a:t>ännlich Probanden</a:t>
            </a:r>
            <a:endParaRPr lang="de-CH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4701039" y="5660589"/>
            <a:ext cx="76004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00" dirty="0" smtClean="0"/>
              <a:t>       </a:t>
            </a:r>
            <a:endParaRPr lang="de-CH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2625972" y="969108"/>
            <a:ext cx="55293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000" dirty="0" smtClean="0"/>
              <a:t>Linker Deltoid – Halten des Melkzeugs (n = 18)</a:t>
            </a:r>
            <a:endParaRPr lang="de-CH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666525" y="6478952"/>
            <a:ext cx="241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Quelle: </a:t>
            </a:r>
            <a:r>
              <a:rPr lang="de-CH" sz="1400" dirty="0"/>
              <a:t>M</a:t>
            </a:r>
            <a:r>
              <a:rPr lang="de-CH" sz="1400" dirty="0" smtClean="0"/>
              <a:t>arianne Cockburn</a:t>
            </a:r>
            <a:endParaRPr lang="de-CH" sz="1400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-1017584" y="3104873"/>
            <a:ext cx="44689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Maximale freiwillige Muskelkontraktion [%]</a:t>
            </a: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675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555" y="276716"/>
            <a:ext cx="7662683" cy="927956"/>
          </a:xfrm>
        </p:spPr>
        <p:txBody>
          <a:bodyPr/>
          <a:lstStyle/>
          <a:p>
            <a:r>
              <a:rPr lang="de-CH" dirty="0" smtClean="0"/>
              <a:t>Psychische Beanspruchung </a:t>
            </a:r>
            <a:br>
              <a:rPr lang="de-CH" dirty="0" smtClean="0"/>
            </a:br>
            <a:r>
              <a:rPr lang="de-CH" dirty="0" smtClean="0"/>
              <a:t>Projekt Vollweide vs. </a:t>
            </a:r>
            <a:r>
              <a:rPr lang="de-CH" dirty="0" err="1" smtClean="0"/>
              <a:t>Eingrasen</a:t>
            </a:r>
            <a:r>
              <a:rPr lang="de-CH" dirty="0" smtClean="0"/>
              <a:t> (n = 38)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466615"/>
              </p:ext>
            </p:extLst>
          </p:nvPr>
        </p:nvGraphicFramePr>
        <p:xfrm>
          <a:off x="673761" y="1204672"/>
          <a:ext cx="8264106" cy="4788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4702"/>
                <a:gridCol w="2429774"/>
                <a:gridCol w="3079630"/>
              </a:tblGrid>
              <a:tr h="1503004">
                <a:tc>
                  <a:txBody>
                    <a:bodyPr/>
                    <a:lstStyle/>
                    <a:p>
                      <a:pPr algn="l" fontAlgn="b"/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Stresserleben</a:t>
                      </a:r>
                    </a:p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[Punkte]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Psycho-physiologische Indikatoren</a:t>
                      </a:r>
                    </a:p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[Punkte]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735787">
                <a:tc>
                  <a:txBody>
                    <a:bodyPr/>
                    <a:lstStyle/>
                    <a:p>
                      <a:pPr algn="l" fontAlgn="b"/>
                      <a:r>
                        <a:rPr lang="de-CH" sz="2600" u="none" strike="noStrike" dirty="0" err="1">
                          <a:effectLst/>
                          <a:latin typeface="+mn-lt"/>
                        </a:rPr>
                        <a:t>Eingrasen</a:t>
                      </a:r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 mit KF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12.7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11.1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32490">
                <a:tc>
                  <a:txBody>
                    <a:bodyPr/>
                    <a:lstStyle/>
                    <a:p>
                      <a:pPr algn="l" fontAlgn="b"/>
                      <a:r>
                        <a:rPr lang="de-CH" sz="2600" u="none" strike="noStrike" dirty="0" err="1">
                          <a:effectLst/>
                          <a:latin typeface="+mn-lt"/>
                        </a:rPr>
                        <a:t>Eingrasen</a:t>
                      </a:r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 mit KF+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12.9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12.5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28434">
                <a:tc>
                  <a:txBody>
                    <a:bodyPr/>
                    <a:lstStyle/>
                    <a:p>
                      <a:pPr algn="l" fontAlgn="b"/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Vollweide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9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7.5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197333">
                <a:tc>
                  <a:txBody>
                    <a:bodyPr/>
                    <a:lstStyle/>
                    <a:p>
                      <a:pPr algn="l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Bandbreite</a:t>
                      </a:r>
                    </a:p>
                    <a:p>
                      <a:pPr algn="l" fontAlgn="b"/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Min</a:t>
                      </a:r>
                      <a:r>
                        <a:rPr lang="de-CH" sz="26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- Max </a:t>
                      </a:r>
                    </a:p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3 - </a:t>
                      </a:r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Min</a:t>
                      </a:r>
                      <a:r>
                        <a:rPr lang="de-CH" sz="2600" u="none" strike="noStrike" baseline="0" dirty="0" smtClean="0">
                          <a:effectLst/>
                          <a:latin typeface="+mn-lt"/>
                        </a:rPr>
                        <a:t> -</a:t>
                      </a:r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 Max</a:t>
                      </a:r>
                    </a:p>
                    <a:p>
                      <a:pPr algn="ctr" fontAlgn="b"/>
                      <a:r>
                        <a:rPr lang="de-CH" sz="2600" u="none" strike="noStrike" dirty="0" smtClean="0">
                          <a:effectLst/>
                          <a:latin typeface="+mn-lt"/>
                        </a:rPr>
                        <a:t>3 - </a:t>
                      </a:r>
                      <a:r>
                        <a:rPr lang="de-CH" sz="2600" u="none" strike="noStrike" dirty="0">
                          <a:effectLst/>
                          <a:latin typeface="+mn-lt"/>
                        </a:rPr>
                        <a:t>27</a:t>
                      </a:r>
                      <a:endParaRPr lang="de-CH" sz="2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83177" y="6362478"/>
            <a:ext cx="306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KF = Kraftfutter</a:t>
            </a:r>
            <a:endParaRPr lang="de-CH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962032" y="6116257"/>
            <a:ext cx="561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600" dirty="0" smtClean="0"/>
              <a:t>Stresserleben max. 40 Pkt.</a:t>
            </a:r>
          </a:p>
          <a:p>
            <a:pPr algn="r"/>
            <a:r>
              <a:rPr lang="de-CH" sz="1600" dirty="0" smtClean="0"/>
              <a:t>Psychophysiologische Indikatoren max. 50 Pkt.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0047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7213" y="331250"/>
            <a:ext cx="7461250" cy="669119"/>
          </a:xfrm>
        </p:spPr>
        <p:txBody>
          <a:bodyPr/>
          <a:lstStyle/>
          <a:p>
            <a:r>
              <a:rPr lang="de-CH" dirty="0" smtClean="0"/>
              <a:t>Schlussfolgerungen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Verknüpfung der AGIS Datenbank mit dem Arbeitsvoranschlag ist technisch möglich und kann den Prozess automatisieren und administrativ vereinfachen.</a:t>
            </a:r>
            <a:endParaRPr lang="de-CH" dirty="0"/>
          </a:p>
          <a:p>
            <a:r>
              <a:rPr lang="de-CH" dirty="0" smtClean="0"/>
              <a:t>Zusatzangaben können die Aussagekraft erhöhen und wichtige Information für den Betrieb liefern </a:t>
            </a:r>
            <a:r>
              <a:rPr lang="de-CH" dirty="0"/>
              <a:t>(</a:t>
            </a:r>
            <a:r>
              <a:rPr lang="de-CH" dirty="0" smtClean="0"/>
              <a:t>für Landwirte, Berater, Kreditkassen, die Industrie). </a:t>
            </a:r>
          </a:p>
          <a:p>
            <a:r>
              <a:rPr lang="de-CH" dirty="0" smtClean="0"/>
              <a:t>Benchmarking des eigenen Betriebes im Vergleich zu anderen Betrieben ist möglich.</a:t>
            </a:r>
          </a:p>
          <a:p>
            <a:r>
              <a:rPr lang="de-CH" dirty="0" smtClean="0"/>
              <a:t>Langfristig ist eine Erweiterung des verfügbaren Indices durch weitere Aspekte der physischen und psychischen Arbeits-beanspruchung geplant.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6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09400" y="292195"/>
            <a:ext cx="7472363" cy="5349240"/>
          </a:xfrm>
        </p:spPr>
        <p:txBody>
          <a:bodyPr/>
          <a:lstStyle/>
          <a:p>
            <a:pPr marL="0" indent="0">
              <a:buNone/>
            </a:pPr>
            <a:r>
              <a:rPr lang="de-CH" sz="3200" b="1" dirty="0" smtClean="0"/>
              <a:t>Danke für Ihre Aufmerksamkeit</a:t>
            </a:r>
          </a:p>
          <a:p>
            <a:pPr marL="0" indent="0">
              <a:buNone/>
            </a:pPr>
            <a:endParaRPr lang="de-CH" sz="1600" b="1" dirty="0" smtClean="0"/>
          </a:p>
          <a:p>
            <a:pPr marL="0" indent="0">
              <a:buNone/>
            </a:pPr>
            <a:endParaRPr lang="de-CH" sz="1600" b="1" dirty="0"/>
          </a:p>
          <a:p>
            <a:pPr marL="0" indent="0">
              <a:buNone/>
            </a:pPr>
            <a:endParaRPr lang="de-CH" sz="1600" b="1" dirty="0" smtClean="0"/>
          </a:p>
          <a:p>
            <a:pPr marL="0" indent="0">
              <a:buNone/>
            </a:pPr>
            <a:endParaRPr lang="de-CH" sz="1600" b="1" dirty="0"/>
          </a:p>
          <a:p>
            <a:pPr marL="0" indent="0">
              <a:buNone/>
            </a:pPr>
            <a:endParaRPr lang="de-CH" sz="1600" b="1" dirty="0" smtClean="0"/>
          </a:p>
          <a:p>
            <a:pPr marL="0" indent="0">
              <a:buNone/>
            </a:pPr>
            <a:r>
              <a:rPr lang="de-CH" sz="1600" b="1" dirty="0" smtClean="0"/>
              <a:t/>
            </a:r>
            <a:br>
              <a:rPr lang="de-CH" sz="1600" b="1" dirty="0" smtClean="0"/>
            </a:br>
            <a:endParaRPr lang="de-CH" sz="1600" b="1" dirty="0"/>
          </a:p>
          <a:p>
            <a:pPr marL="0" indent="0">
              <a:buNone/>
            </a:pPr>
            <a:endParaRPr lang="de-CH" sz="1600" b="1" dirty="0" smtClean="0"/>
          </a:p>
          <a:p>
            <a:pPr marL="0" indent="0">
              <a:buNone/>
            </a:pPr>
            <a:endParaRPr lang="de-CH" sz="1600" b="1" dirty="0"/>
          </a:p>
          <a:p>
            <a:pPr marL="0" indent="0">
              <a:buNone/>
            </a:pPr>
            <a:endParaRPr lang="de-CH" sz="1600" b="1" dirty="0" smtClean="0"/>
          </a:p>
          <a:p>
            <a:pPr marL="0" indent="0">
              <a:buNone/>
            </a:pPr>
            <a:endParaRPr lang="de-CH" sz="1600" b="1" dirty="0"/>
          </a:p>
          <a:p>
            <a:pPr marL="0" indent="0">
              <a:buNone/>
            </a:pPr>
            <a:endParaRPr lang="de-CH" sz="1600" b="1" dirty="0" smtClean="0"/>
          </a:p>
          <a:p>
            <a:pPr marL="0" indent="0">
              <a:buNone/>
            </a:pPr>
            <a:endParaRPr lang="de-CH" sz="1600" b="1" dirty="0"/>
          </a:p>
          <a:p>
            <a:pPr marL="0" indent="0">
              <a:buNone/>
            </a:pPr>
            <a:endParaRPr lang="de-CH" sz="1600" b="1" dirty="0">
              <a:solidFill>
                <a:srgbClr val="A01E32"/>
              </a:solidFill>
            </a:endParaRPr>
          </a:p>
          <a:p>
            <a:pPr marL="0" indent="0">
              <a:buNone/>
            </a:pPr>
            <a:endParaRPr lang="de-CH" sz="1600" b="1" dirty="0" smtClean="0">
              <a:solidFill>
                <a:srgbClr val="A01E32"/>
              </a:solidFill>
            </a:endParaRPr>
          </a:p>
          <a:p>
            <a:pPr marL="0" indent="0">
              <a:buNone/>
            </a:pPr>
            <a:r>
              <a:rPr lang="de-CH" sz="400" b="1" dirty="0" smtClean="0">
                <a:solidFill>
                  <a:srgbClr val="A01E32"/>
                </a:solidFill>
              </a:rPr>
              <a:t> </a:t>
            </a:r>
            <a:r>
              <a:rPr lang="de-CH" sz="1600" b="1" dirty="0" smtClean="0">
                <a:solidFill>
                  <a:srgbClr val="A01E32"/>
                </a:solidFill>
              </a:rPr>
              <a:t>Agroscope</a:t>
            </a:r>
            <a:r>
              <a:rPr lang="de-CH" sz="1600" b="1" dirty="0" smtClean="0">
                <a:solidFill>
                  <a:srgbClr val="C00000"/>
                </a:solidFill>
              </a:rPr>
              <a:t>   </a:t>
            </a:r>
            <a:r>
              <a:rPr lang="de-CH" sz="1600" dirty="0" smtClean="0">
                <a:solidFill>
                  <a:schemeClr val="bg1">
                    <a:lumMod val="50000"/>
                  </a:schemeClr>
                </a:solidFill>
              </a:rPr>
              <a:t>gutes Essen, gesunde Umwelt</a:t>
            </a:r>
            <a:r>
              <a:rPr lang="de-CH" sz="1600" b="1" dirty="0" smtClean="0">
                <a:solidFill>
                  <a:srgbClr val="C00000"/>
                </a:solidFill>
              </a:rPr>
              <a:t/>
            </a:r>
            <a:br>
              <a:rPr lang="de-CH" sz="1600" b="1" dirty="0" smtClean="0">
                <a:solidFill>
                  <a:srgbClr val="C00000"/>
                </a:solidFill>
              </a:rPr>
            </a:br>
            <a:endParaRPr lang="de-CH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27" y="1352550"/>
            <a:ext cx="6522027" cy="34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9838" y="2503927"/>
            <a:ext cx="7461250" cy="989013"/>
          </a:xfrm>
        </p:spPr>
        <p:txBody>
          <a:bodyPr/>
          <a:lstStyle/>
          <a:p>
            <a:r>
              <a:rPr lang="de-CH" dirty="0" smtClean="0"/>
              <a:t>Was ist nachhaltig? Parameterwahl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45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370337" y="5826004"/>
            <a:ext cx="8836890" cy="977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b="43439"/>
          <a:stretch/>
        </p:blipFill>
        <p:spPr>
          <a:xfrm>
            <a:off x="438194" y="1929549"/>
            <a:ext cx="2311422" cy="1373596"/>
          </a:xfrm>
          <a:prstGeom prst="rect">
            <a:avLst/>
          </a:prstGeom>
        </p:spPr>
      </p:pic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96988" y="307975"/>
            <a:ext cx="7627448" cy="434975"/>
          </a:xfrm>
        </p:spPr>
        <p:txBody>
          <a:bodyPr/>
          <a:lstStyle/>
          <a:p>
            <a:r>
              <a:rPr lang="de-CH" sz="2800" dirty="0"/>
              <a:t>Die Aspekte der Arbeitsbeanspruchung</a:t>
            </a:r>
            <a:r>
              <a:rPr lang="de-CH" sz="2800" dirty="0" smtClean="0">
                <a:latin typeface="Calibri" panose="020F0502020204030204" pitchFamily="34" charset="0"/>
              </a:rPr>
              <a:t> </a:t>
            </a:r>
            <a:endParaRPr lang="de-CH" sz="2800" dirty="0">
              <a:latin typeface="Calibri" panose="020F0502020204030204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8194" y="971549"/>
            <a:ext cx="8265271" cy="5754103"/>
          </a:xfrm>
        </p:spPr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800" dirty="0" smtClean="0"/>
          </a:p>
          <a:p>
            <a:pPr marL="0" indent="0">
              <a:buNone/>
            </a:pPr>
            <a:endParaRPr lang="de-CH" sz="1400" dirty="0"/>
          </a:p>
          <a:p>
            <a:pPr marL="0" indent="0">
              <a:buNone/>
            </a:pPr>
            <a:r>
              <a:rPr lang="de-CH" sz="1800" dirty="0" smtClean="0"/>
              <a:t>Messung und Modellierung des </a:t>
            </a:r>
          </a:p>
          <a:p>
            <a:pPr marL="0" indent="0">
              <a:buNone/>
            </a:pPr>
            <a:r>
              <a:rPr lang="de-CH" sz="1800" dirty="0" smtClean="0"/>
              <a:t>gesamtbetrieblichen Arbeitszeitbedarfs			</a:t>
            </a:r>
          </a:p>
        </p:txBody>
      </p:sp>
      <p:pic>
        <p:nvPicPr>
          <p:cNvPr id="15" name="Grafik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10464" r="16151" b="39590"/>
          <a:stretch>
            <a:fillRect/>
          </a:stretch>
        </p:blipFill>
        <p:spPr bwMode="auto">
          <a:xfrm>
            <a:off x="6838463" y="4318559"/>
            <a:ext cx="2085973" cy="168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313395" y="6037344"/>
            <a:ext cx="3136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/>
              <a:t>Messung </a:t>
            </a:r>
            <a:r>
              <a:rPr lang="de-CH" sz="1800" dirty="0" smtClean="0"/>
              <a:t>von Parametern </a:t>
            </a:r>
          </a:p>
          <a:p>
            <a:r>
              <a:rPr lang="de-CH" sz="1800" dirty="0" smtClean="0"/>
              <a:t>der </a:t>
            </a:r>
            <a:r>
              <a:rPr lang="de-CH" sz="1800" dirty="0"/>
              <a:t>Ergonomie</a:t>
            </a:r>
          </a:p>
          <a:p>
            <a:endParaRPr lang="de-CH" dirty="0"/>
          </a:p>
        </p:txBody>
      </p:sp>
      <p:sp>
        <p:nvSpPr>
          <p:cNvPr id="17" name="Textfeld 16"/>
          <p:cNvSpPr txBox="1"/>
          <p:nvPr/>
        </p:nvSpPr>
        <p:spPr>
          <a:xfrm>
            <a:off x="505278" y="843170"/>
            <a:ext cx="3933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/>
              <a:t>Messung </a:t>
            </a:r>
            <a:r>
              <a:rPr lang="de-CH" sz="1800" dirty="0" smtClean="0"/>
              <a:t>von psychophysiologischen </a:t>
            </a:r>
          </a:p>
          <a:p>
            <a:r>
              <a:rPr lang="de-CH" sz="1800" dirty="0" smtClean="0"/>
              <a:t>Parametern</a:t>
            </a:r>
            <a:endParaRPr lang="de-CH" sz="1800" dirty="0"/>
          </a:p>
          <a:p>
            <a:endParaRPr lang="de-CH" dirty="0"/>
          </a:p>
        </p:txBody>
      </p:sp>
      <p:pic>
        <p:nvPicPr>
          <p:cNvPr id="1027" name="Picture 3" descr="\\evdad.admin.ch\AGROSCOPE_OS\2\6\1\1\0\2773\Psychische_Arbeitsbelastung\Fragebogen\EQuestionnaire_Software\Fragebogen adrenal stress profil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21"/>
          <a:stretch/>
        </p:blipFill>
        <p:spPr bwMode="auto">
          <a:xfrm>
            <a:off x="6616759" y="1211733"/>
            <a:ext cx="2424113" cy="21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evdad.admin.ch\AGROSCOPE_OS\2\6\1\1\0\2773\Psychische_Arbeitsbelastung\Bilder\WP_20141217_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3" y="1915618"/>
            <a:ext cx="1500184" cy="7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5763878" y="842401"/>
            <a:ext cx="3238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dirty="0" smtClean="0"/>
              <a:t>Erfassung des Stresserlebens</a:t>
            </a:r>
            <a:endParaRPr lang="de-CH" sz="1800" dirty="0"/>
          </a:p>
          <a:p>
            <a:endParaRPr lang="de-CH" dirty="0"/>
          </a:p>
        </p:txBody>
      </p:sp>
      <p:grpSp>
        <p:nvGrpSpPr>
          <p:cNvPr id="18" name="Gruppieren 17"/>
          <p:cNvGrpSpPr>
            <a:grpSpLocks noChangeAspect="1"/>
          </p:cNvGrpSpPr>
          <p:nvPr/>
        </p:nvGrpSpPr>
        <p:grpSpPr>
          <a:xfrm>
            <a:off x="2509728" y="1799213"/>
            <a:ext cx="4207603" cy="4034947"/>
            <a:chOff x="-226635" y="-29840"/>
            <a:chExt cx="7231245" cy="6574386"/>
          </a:xfrm>
        </p:grpSpPr>
        <p:sp>
          <p:nvSpPr>
            <p:cNvPr id="19" name="Freihandform 18"/>
            <p:cNvSpPr/>
            <p:nvPr/>
          </p:nvSpPr>
          <p:spPr>
            <a:xfrm>
              <a:off x="1213070" y="-29840"/>
              <a:ext cx="4615434" cy="4298537"/>
            </a:xfrm>
            <a:custGeom>
              <a:avLst/>
              <a:gdLst>
                <a:gd name="connsiteX0" fmla="*/ 0 w 2433700"/>
                <a:gd name="connsiteY0" fmla="*/ 1216850 h 2433700"/>
                <a:gd name="connsiteX1" fmla="*/ 1216850 w 2433700"/>
                <a:gd name="connsiteY1" fmla="*/ 0 h 2433700"/>
                <a:gd name="connsiteX2" fmla="*/ 2433700 w 2433700"/>
                <a:gd name="connsiteY2" fmla="*/ 1216850 h 2433700"/>
                <a:gd name="connsiteX3" fmla="*/ 1216850 w 2433700"/>
                <a:gd name="connsiteY3" fmla="*/ 2433700 h 2433700"/>
                <a:gd name="connsiteX4" fmla="*/ 0 w 2433700"/>
                <a:gd name="connsiteY4" fmla="*/ 1216850 h 24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3700" h="2433700">
                  <a:moveTo>
                    <a:pt x="0" y="1216850"/>
                  </a:moveTo>
                  <a:cubicBezTo>
                    <a:pt x="0" y="544802"/>
                    <a:pt x="544802" y="0"/>
                    <a:pt x="1216850" y="0"/>
                  </a:cubicBezTo>
                  <a:cubicBezTo>
                    <a:pt x="1888898" y="0"/>
                    <a:pt x="2433700" y="544802"/>
                    <a:pt x="2433700" y="1216850"/>
                  </a:cubicBezTo>
                  <a:cubicBezTo>
                    <a:pt x="2433700" y="1888898"/>
                    <a:pt x="1888898" y="2433700"/>
                    <a:pt x="1216850" y="2433700"/>
                  </a:cubicBezTo>
                  <a:cubicBezTo>
                    <a:pt x="544802" y="2433700"/>
                    <a:pt x="0" y="1888898"/>
                    <a:pt x="0" y="121685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0" tIns="216000" rIns="0" bIns="376727" numCol="1" spcCol="1270" anchor="t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</a:pPr>
              <a:endParaRPr lang="de-CH" sz="1400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</a:pPr>
              <a:endParaRPr lang="de-CH" sz="14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</a:pPr>
              <a:endParaRPr lang="de-CH" sz="2000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endParaRPr>
            </a:p>
            <a:p>
              <a:pPr algn="ctr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</a:pPr>
              <a:r>
                <a:rPr lang="de-CH" sz="2000" kern="1200" dirty="0" smtClean="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psychisch</a:t>
              </a:r>
              <a:endParaRPr lang="de-CH" sz="20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2426112" y="2246010"/>
              <a:ext cx="4578498" cy="4298536"/>
            </a:xfrm>
            <a:custGeom>
              <a:avLst/>
              <a:gdLst>
                <a:gd name="connsiteX0" fmla="*/ 0 w 2433700"/>
                <a:gd name="connsiteY0" fmla="*/ 1216850 h 2433700"/>
                <a:gd name="connsiteX1" fmla="*/ 1216850 w 2433700"/>
                <a:gd name="connsiteY1" fmla="*/ 0 h 2433700"/>
                <a:gd name="connsiteX2" fmla="*/ 2433700 w 2433700"/>
                <a:gd name="connsiteY2" fmla="*/ 1216850 h 2433700"/>
                <a:gd name="connsiteX3" fmla="*/ 1216850 w 2433700"/>
                <a:gd name="connsiteY3" fmla="*/ 2433700 h 2433700"/>
                <a:gd name="connsiteX4" fmla="*/ 0 w 2433700"/>
                <a:gd name="connsiteY4" fmla="*/ 1216850 h 24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3700" h="2433700">
                  <a:moveTo>
                    <a:pt x="0" y="1216850"/>
                  </a:moveTo>
                  <a:cubicBezTo>
                    <a:pt x="0" y="544802"/>
                    <a:pt x="544802" y="0"/>
                    <a:pt x="1216850" y="0"/>
                  </a:cubicBezTo>
                  <a:cubicBezTo>
                    <a:pt x="1888898" y="0"/>
                    <a:pt x="2433700" y="544802"/>
                    <a:pt x="2433700" y="1216850"/>
                  </a:cubicBezTo>
                  <a:cubicBezTo>
                    <a:pt x="2433700" y="1888898"/>
                    <a:pt x="1888898" y="2433700"/>
                    <a:pt x="1216850" y="2433700"/>
                  </a:cubicBezTo>
                  <a:cubicBezTo>
                    <a:pt x="544802" y="2433700"/>
                    <a:pt x="0" y="1888898"/>
                    <a:pt x="0" y="1216850"/>
                  </a:cubicBezTo>
                  <a:close/>
                </a:path>
              </a:pathLst>
            </a:cu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116000" tIns="376727" rIns="0" bIns="144000" numCol="1" spcCol="1270" anchor="b" anchorCtr="0">
              <a:noAutofit/>
            </a:bodyPr>
            <a:lstStyle/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2000" dirty="0" smtClean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r>
                <a:rPr lang="de-CH" sz="2000" dirty="0" smtClean="0">
                  <a:solidFill>
                    <a:srgbClr val="FFFFFF"/>
                  </a:solidFill>
                  <a:ea typeface="Times New Roman"/>
                  <a:cs typeface="Times New Roman"/>
                </a:rPr>
                <a:t>ph</a:t>
              </a:r>
              <a:r>
                <a:rPr lang="de-CH" sz="2000" kern="1200" dirty="0" smtClean="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ysisch</a:t>
              </a:r>
            </a:p>
            <a:p>
              <a:pPr marR="356235" algn="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endParaRPr>
            </a:p>
            <a:p>
              <a:pPr marR="356235" algn="ct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effectLst/>
                <a:ea typeface="Times New Roman"/>
                <a:cs typeface="Times New Roman"/>
              </a:endParaRPr>
            </a:p>
            <a:p>
              <a:pPr marL="630555">
                <a:lnSpc>
                  <a:spcPts val="1400"/>
                </a:lnSpc>
                <a:spcAft>
                  <a:spcPts val="0"/>
                </a:spcAft>
              </a:pPr>
              <a:r>
                <a:rPr lang="de-CH" sz="1400" dirty="0">
                  <a:effectLst/>
                  <a:latin typeface="Arial"/>
                  <a:ea typeface="Times New Roman"/>
                  <a:cs typeface="Times New Roman"/>
                </a:rPr>
                <a:t> </a:t>
              </a:r>
              <a:endParaRPr lang="de-CH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-226635" y="2245962"/>
              <a:ext cx="4525171" cy="4298537"/>
            </a:xfrm>
            <a:custGeom>
              <a:avLst/>
              <a:gdLst>
                <a:gd name="connsiteX0" fmla="*/ 0 w 2433700"/>
                <a:gd name="connsiteY0" fmla="*/ 1216850 h 2433700"/>
                <a:gd name="connsiteX1" fmla="*/ 1216850 w 2433700"/>
                <a:gd name="connsiteY1" fmla="*/ 0 h 2433700"/>
                <a:gd name="connsiteX2" fmla="*/ 2433700 w 2433700"/>
                <a:gd name="connsiteY2" fmla="*/ 1216850 h 2433700"/>
                <a:gd name="connsiteX3" fmla="*/ 1216850 w 2433700"/>
                <a:gd name="connsiteY3" fmla="*/ 2433700 h 2433700"/>
                <a:gd name="connsiteX4" fmla="*/ 0 w 2433700"/>
                <a:gd name="connsiteY4" fmla="*/ 1216850 h 24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3700" h="2433700">
                  <a:moveTo>
                    <a:pt x="0" y="1216850"/>
                  </a:moveTo>
                  <a:cubicBezTo>
                    <a:pt x="0" y="544802"/>
                    <a:pt x="544802" y="0"/>
                    <a:pt x="1216850" y="0"/>
                  </a:cubicBezTo>
                  <a:cubicBezTo>
                    <a:pt x="1888898" y="0"/>
                    <a:pt x="2433700" y="544802"/>
                    <a:pt x="2433700" y="1216850"/>
                  </a:cubicBezTo>
                  <a:cubicBezTo>
                    <a:pt x="2433700" y="1888898"/>
                    <a:pt x="1888898" y="2433700"/>
                    <a:pt x="1216850" y="2433700"/>
                  </a:cubicBezTo>
                  <a:cubicBezTo>
                    <a:pt x="544802" y="2433700"/>
                    <a:pt x="0" y="1888898"/>
                    <a:pt x="0" y="1216850"/>
                  </a:cubicBezTo>
                  <a:close/>
                </a:path>
              </a:pathLst>
            </a:custGeom>
            <a:solidFill>
              <a:srgbClr val="FB9205">
                <a:alpha val="29804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08000" tIns="376727" rIns="376727" bIns="144000" numCol="1" spcCol="1270" anchor="b" anchorCtr="0">
              <a:noAutofit/>
            </a:bodyPr>
            <a:lstStyle/>
            <a:p>
              <a:pPr fontAlgn="base">
                <a:lnSpc>
                  <a:spcPct val="90000"/>
                </a:lnSpc>
                <a:spcAft>
                  <a:spcPts val="1010"/>
                </a:spcAft>
              </a:pPr>
              <a:r>
                <a:rPr lang="de-CH" sz="1400" kern="1200" dirty="0">
                  <a:solidFill>
                    <a:srgbClr val="A6A6A6"/>
                  </a:solidFill>
                  <a:effectLst/>
                  <a:ea typeface="Times New Roman"/>
                  <a:cs typeface="Times New Roman"/>
                </a:rPr>
                <a:t>    </a:t>
              </a:r>
              <a:r>
                <a:rPr lang="de-CH" sz="1400" kern="1200" dirty="0" smtClean="0">
                  <a:solidFill>
                    <a:srgbClr val="A6A6A6"/>
                  </a:solidFill>
                  <a:effectLst/>
                  <a:ea typeface="Times New Roman"/>
                  <a:cs typeface="Times New Roman"/>
                </a:rPr>
                <a:t>                                                 </a:t>
              </a:r>
            </a:p>
            <a:p>
              <a:pPr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A6A6A6"/>
                </a:solidFill>
                <a:ea typeface="Times New Roman"/>
                <a:cs typeface="Times New Roman"/>
              </a:endParaRPr>
            </a:p>
            <a:p>
              <a:pPr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kern="1200" dirty="0" smtClean="0">
                <a:solidFill>
                  <a:srgbClr val="A6A6A6"/>
                </a:solidFill>
                <a:effectLst/>
                <a:ea typeface="Times New Roman"/>
                <a:cs typeface="Times New Roman"/>
              </a:endParaRPr>
            </a:p>
            <a:p>
              <a:pPr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A6A6A6"/>
                </a:solidFill>
                <a:ea typeface="Times New Roman"/>
                <a:cs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kern="1200" dirty="0" smtClean="0">
                <a:solidFill>
                  <a:srgbClr val="FFFFFF"/>
                </a:solidFill>
                <a:effectLst/>
                <a:ea typeface="Times New Roman"/>
                <a:cs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solidFill>
                  <a:srgbClr val="FFFFFF"/>
                </a:solidFill>
                <a:ea typeface="Times New Roman"/>
                <a:cs typeface="Times New Roman"/>
              </a:endParaRPr>
            </a:p>
            <a:p>
              <a:pPr fontAlgn="base">
                <a:lnSpc>
                  <a:spcPct val="90000"/>
                </a:lnSpc>
                <a:spcAft>
                  <a:spcPts val="1010"/>
                </a:spcAft>
              </a:pPr>
              <a:r>
                <a:rPr lang="de-CH" sz="2000" kern="1200" dirty="0" smtClean="0">
                  <a:solidFill>
                    <a:srgbClr val="FFFFFF"/>
                  </a:solidFill>
                  <a:effectLst/>
                  <a:ea typeface="Times New Roman"/>
                  <a:cs typeface="Times New Roman"/>
                </a:rPr>
                <a:t>  zeitlich</a:t>
              </a:r>
            </a:p>
            <a:p>
              <a:pPr fontAlgn="base">
                <a:lnSpc>
                  <a:spcPct val="90000"/>
                </a:lnSpc>
                <a:spcAft>
                  <a:spcPts val="1010"/>
                </a:spcAft>
              </a:pPr>
              <a:endParaRPr lang="de-CH" sz="1400" dirty="0">
                <a:effectLst/>
                <a:ea typeface="Times New Roman"/>
                <a:cs typeface="Times New Roman"/>
              </a:endParaRPr>
            </a:p>
            <a:p>
              <a:pPr fontAlgn="base">
                <a:lnSpc>
                  <a:spcPts val="1400"/>
                </a:lnSpc>
                <a:spcAft>
                  <a:spcPts val="0"/>
                </a:spcAft>
              </a:pPr>
              <a:r>
                <a:rPr lang="de-CH" sz="14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de-CH" sz="1400" dirty="0">
                <a:effectLst/>
                <a:ea typeface="Times New Roman"/>
                <a:cs typeface="Times New Roman"/>
              </a:endParaRPr>
            </a:p>
            <a:p>
              <a:pPr fontAlgn="base">
                <a:lnSpc>
                  <a:spcPts val="1400"/>
                </a:lnSpc>
                <a:spcAft>
                  <a:spcPts val="0"/>
                </a:spcAft>
              </a:pPr>
              <a:r>
                <a:rPr lang="de-CH" sz="14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de-CH" sz="1400" dirty="0">
                <a:effectLst/>
                <a:ea typeface="Times New Roman"/>
                <a:cs typeface="Times New Roman"/>
              </a:endParaRPr>
            </a:p>
            <a:p>
              <a:pPr fontAlgn="base">
                <a:lnSpc>
                  <a:spcPts val="1400"/>
                </a:lnSpc>
                <a:spcAft>
                  <a:spcPts val="0"/>
                </a:spcAft>
              </a:pPr>
              <a:r>
                <a:rPr lang="de-CH" sz="14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de-CH" sz="1400" dirty="0">
                <a:effectLst/>
                <a:ea typeface="Times New Roman"/>
                <a:cs typeface="Times New Roman"/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1266368" y="2848964"/>
              <a:ext cx="4191913" cy="1546266"/>
            </a:xfrm>
            <a:custGeom>
              <a:avLst/>
              <a:gdLst>
                <a:gd name="connsiteX0" fmla="*/ 0 w 1601796"/>
                <a:gd name="connsiteY0" fmla="*/ 437724 h 875448"/>
                <a:gd name="connsiteX1" fmla="*/ 800898 w 1601796"/>
                <a:gd name="connsiteY1" fmla="*/ 0 h 875448"/>
                <a:gd name="connsiteX2" fmla="*/ 1601796 w 1601796"/>
                <a:gd name="connsiteY2" fmla="*/ 437724 h 875448"/>
                <a:gd name="connsiteX3" fmla="*/ 800898 w 1601796"/>
                <a:gd name="connsiteY3" fmla="*/ 875448 h 875448"/>
                <a:gd name="connsiteX4" fmla="*/ 0 w 1601796"/>
                <a:gd name="connsiteY4" fmla="*/ 437724 h 87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1796" h="875448">
                  <a:moveTo>
                    <a:pt x="0" y="437724"/>
                  </a:moveTo>
                  <a:cubicBezTo>
                    <a:pt x="0" y="195976"/>
                    <a:pt x="358574" y="0"/>
                    <a:pt x="800898" y="0"/>
                  </a:cubicBezTo>
                  <a:cubicBezTo>
                    <a:pt x="1243222" y="0"/>
                    <a:pt x="1601796" y="195976"/>
                    <a:pt x="1601796" y="437724"/>
                  </a:cubicBezTo>
                  <a:cubicBezTo>
                    <a:pt x="1601796" y="679472"/>
                    <a:pt x="1243222" y="875448"/>
                    <a:pt x="800898" y="875448"/>
                  </a:cubicBezTo>
                  <a:cubicBezTo>
                    <a:pt x="358574" y="875448"/>
                    <a:pt x="0" y="679472"/>
                    <a:pt x="0" y="43772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4898" tIns="148526" rIns="254898" bIns="148526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1010"/>
                </a:spcAft>
              </a:pPr>
              <a:r>
                <a:rPr lang="x-none" sz="2000" b="1" dirty="0" smtClean="0">
                  <a:solidFill>
                    <a:srgbClr val="A01E32"/>
                  </a:solidFill>
                  <a:effectLst/>
                  <a:ea typeface="Calibri"/>
                  <a:cs typeface="Tahoma"/>
                </a:rPr>
                <a:t>Arbeits-be</a:t>
              </a:r>
              <a:r>
                <a:rPr lang="de-CH" sz="2000" b="1" dirty="0" err="1" smtClean="0">
                  <a:solidFill>
                    <a:srgbClr val="A01E32"/>
                  </a:solidFill>
                  <a:effectLst/>
                  <a:ea typeface="Calibri"/>
                  <a:cs typeface="Tahoma"/>
                </a:rPr>
                <a:t>anspruchung</a:t>
              </a:r>
              <a:endParaRPr lang="de-CH" sz="2000" dirty="0">
                <a:effectLst/>
                <a:ea typeface="Times New Roman"/>
                <a:cs typeface="Times New Roman"/>
              </a:endParaRPr>
            </a:p>
          </p:txBody>
        </p:sp>
      </p:grpSp>
      <p:sp>
        <p:nvSpPr>
          <p:cNvPr id="4" name="Pfeil nach links und rechts 3"/>
          <p:cNvSpPr/>
          <p:nvPr/>
        </p:nvSpPr>
        <p:spPr bwMode="auto">
          <a:xfrm>
            <a:off x="3378453" y="785347"/>
            <a:ext cx="2086512" cy="822707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94017"/>
              </p:ext>
            </p:extLst>
          </p:nvPr>
        </p:nvGraphicFramePr>
        <p:xfrm>
          <a:off x="8352" y="4166375"/>
          <a:ext cx="3405121" cy="216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iagramm" r:id="rId8" imgW="7772781" imgH="4934509" progId="MSGraph.Chart.8">
                  <p:embed/>
                </p:oleObj>
              </mc:Choice>
              <mc:Fallback>
                <p:oleObj name="Diagramm" r:id="rId8" imgW="7772781" imgH="4934509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2" y="4166375"/>
                        <a:ext cx="3405121" cy="2162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0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8155" y="334575"/>
            <a:ext cx="7461250" cy="989013"/>
          </a:xfrm>
        </p:spPr>
        <p:txBody>
          <a:bodyPr/>
          <a:lstStyle/>
          <a:p>
            <a:r>
              <a:rPr lang="de-CH" sz="2800" dirty="0" smtClean="0"/>
              <a:t>Indikator Arbeitsbelastung</a:t>
            </a:r>
            <a:endParaRPr lang="de-CH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52090" y="1858546"/>
            <a:ext cx="8229600" cy="492514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400" b="1" dirty="0" smtClean="0"/>
              <a:t>Ziel:</a:t>
            </a:r>
          </a:p>
          <a:p>
            <a:pPr marL="0" indent="0">
              <a:buNone/>
            </a:pPr>
            <a:r>
              <a:rPr lang="de-CH" sz="2400" dirty="0" smtClean="0"/>
              <a:t>Entwicklung eines Nachhaltigkeitsindikators für den Parameter </a:t>
            </a:r>
            <a:r>
              <a:rPr lang="de-CH" sz="2400" dirty="0"/>
              <a:t>Arbeitsbelastung aus </a:t>
            </a:r>
            <a:r>
              <a:rPr lang="de-CH" sz="2400" dirty="0" smtClean="0"/>
              <a:t>2 Kennzahlen:</a:t>
            </a:r>
          </a:p>
          <a:p>
            <a:pPr lvl="1"/>
            <a:r>
              <a:rPr lang="de-CH" sz="2400" dirty="0"/>
              <a:t>Auf dem Betrieb vorhandene Arbeitskraft (AK) lt. AGIS-Daten</a:t>
            </a:r>
          </a:p>
          <a:p>
            <a:pPr lvl="1"/>
            <a:r>
              <a:rPr lang="de-CH" sz="2400" dirty="0"/>
              <a:t>Berechneter Arbeitszeitbedarf </a:t>
            </a:r>
            <a:r>
              <a:rPr lang="de-CH" sz="2400" dirty="0" smtClean="0"/>
              <a:t>(Arbeitsvoranschlag)</a:t>
            </a:r>
            <a:endParaRPr lang="de-CH" sz="2400" dirty="0"/>
          </a:p>
          <a:p>
            <a:pPr marL="0" indent="0">
              <a:buNone/>
            </a:pPr>
            <a:endParaRPr lang="de-CH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 smtClean="0"/>
              <a:t> Entwicklung eines möglichst </a:t>
            </a:r>
            <a:r>
              <a:rPr lang="de-CH" sz="2400" b="1" dirty="0" smtClean="0"/>
              <a:t>einfachen</a:t>
            </a:r>
            <a:r>
              <a:rPr lang="de-CH" sz="2400" dirty="0" smtClean="0"/>
              <a:t> </a:t>
            </a:r>
            <a:r>
              <a:rPr lang="de-CH" sz="2400" b="1" dirty="0" smtClean="0"/>
              <a:t>erwartungstreuen</a:t>
            </a:r>
            <a:r>
              <a:rPr lang="de-CH" sz="2400" dirty="0" smtClean="0"/>
              <a:t> Indikators, der mit </a:t>
            </a:r>
            <a:r>
              <a:rPr lang="de-CH" sz="2400" b="1" dirty="0"/>
              <a:t>geringem zusätzlichen Datenfluss </a:t>
            </a:r>
            <a:r>
              <a:rPr lang="de-CH" sz="2400" dirty="0" smtClean="0"/>
              <a:t>erfassbar ist.</a:t>
            </a:r>
            <a:endParaRPr lang="de-CH" sz="2400" dirty="0"/>
          </a:p>
          <a:p>
            <a:pPr marL="179388" lvl="1" indent="0">
              <a:buNone/>
            </a:pPr>
            <a:endParaRPr lang="de-CH" dirty="0" smtClean="0"/>
          </a:p>
          <a:p>
            <a:pPr marL="179388" lvl="1" indent="0">
              <a:buNone/>
            </a:pPr>
            <a:endParaRPr lang="de-CH" dirty="0" smtClean="0"/>
          </a:p>
          <a:p>
            <a:pPr lvl="1"/>
            <a:endParaRPr lang="de-CH" dirty="0" smtClean="0"/>
          </a:p>
          <a:p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Methodik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07283" y="941406"/>
            <a:ext cx="8213346" cy="4545012"/>
          </a:xfrm>
        </p:spPr>
        <p:txBody>
          <a:bodyPr/>
          <a:lstStyle/>
          <a:p>
            <a:pPr marL="220662" indent="0">
              <a:buNone/>
            </a:pPr>
            <a:r>
              <a:rPr lang="en-GB" sz="2800" dirty="0"/>
              <a:t>1</a:t>
            </a:r>
            <a:r>
              <a:rPr lang="en-GB" sz="2800" dirty="0" smtClean="0"/>
              <a:t>. </a:t>
            </a:r>
            <a:r>
              <a:rPr lang="en-GB" sz="2800" dirty="0" err="1" smtClean="0"/>
              <a:t>Anzahl</a:t>
            </a:r>
            <a:r>
              <a:rPr lang="en-GB" sz="2800" dirty="0" smtClean="0"/>
              <a:t> </a:t>
            </a:r>
            <a:r>
              <a:rPr lang="de-CH" sz="2800" dirty="0" smtClean="0"/>
              <a:t>Arbeitskräfte definieren</a:t>
            </a:r>
          </a:p>
          <a:p>
            <a:pPr marL="857250" lvl="1" indent="-457200"/>
            <a:endParaRPr lang="de-CH" sz="2000" dirty="0" smtClean="0"/>
          </a:p>
          <a:p>
            <a:pPr marL="857250" lvl="1" indent="-457200"/>
            <a:r>
              <a:rPr lang="de-CH" sz="2600" dirty="0" smtClean="0"/>
              <a:t>Kategorien der AGIS Datenbank wurden zusammengefasst und vereinfacht</a:t>
            </a:r>
          </a:p>
          <a:p>
            <a:pPr marL="1214437" lvl="3" indent="-457200"/>
            <a:r>
              <a:rPr lang="de-CH" sz="2600" dirty="0" smtClean="0"/>
              <a:t>Dabei wurde jeweils der Mittelwert des Arbeitszeitpensums gebildet</a:t>
            </a:r>
          </a:p>
          <a:p>
            <a:pPr marL="757237" lvl="3" indent="0">
              <a:buNone/>
            </a:pPr>
            <a:r>
              <a:rPr lang="de-CH" sz="2000" dirty="0" smtClean="0"/>
              <a:t>z.B. für Betriebsleiter Männer &gt; 74 % wurde 87 % eingesetzt  </a:t>
            </a:r>
          </a:p>
          <a:p>
            <a:pPr marL="1214437" lvl="3" indent="-457200"/>
            <a:endParaRPr lang="de-CH" sz="2800" dirty="0" smtClean="0"/>
          </a:p>
          <a:p>
            <a:pPr marL="677862" indent="-457200">
              <a:buFont typeface="Wingdings" panose="05000000000000000000" pitchFamily="2" charset="2"/>
              <a:buChar char="à"/>
            </a:pPr>
            <a:r>
              <a:rPr lang="de-CH" sz="2800" b="1" dirty="0" smtClean="0"/>
              <a:t>Kalkulation Anzahl AK</a:t>
            </a:r>
          </a:p>
        </p:txBody>
      </p:sp>
    </p:spTree>
    <p:extLst>
      <p:ext uri="{BB962C8B-B14F-4D97-AF65-F5344CB8AC3E}">
        <p14:creationId xmlns:p14="http://schemas.microsoft.com/office/powerpoint/2010/main" val="40500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Methodik</a:t>
            </a:r>
            <a:endParaRPr lang="de-CH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79812" y="984538"/>
            <a:ext cx="8164188" cy="4545012"/>
          </a:xfrm>
        </p:spPr>
        <p:txBody>
          <a:bodyPr>
            <a:normAutofit/>
          </a:bodyPr>
          <a:lstStyle/>
          <a:p>
            <a:pPr marL="220662" indent="0">
              <a:buNone/>
            </a:pPr>
            <a:r>
              <a:rPr lang="de-CH" sz="3000" dirty="0"/>
              <a:t>2</a:t>
            </a:r>
            <a:r>
              <a:rPr lang="de-CH" sz="3000" dirty="0" smtClean="0"/>
              <a:t>. Arbeitszeitbedarf mit Arbeitsvoranschlag (AV) berechnen</a:t>
            </a:r>
          </a:p>
          <a:p>
            <a:pPr lvl="2"/>
            <a:r>
              <a:rPr lang="de-CH" sz="2400" dirty="0" smtClean="0"/>
              <a:t>Rohdaten aus BLW-AGIS-Datenbank</a:t>
            </a:r>
          </a:p>
          <a:p>
            <a:pPr lvl="2"/>
            <a:r>
              <a:rPr lang="de-CH" sz="2400" dirty="0" err="1" smtClean="0"/>
              <a:t>Umschlüsselung</a:t>
            </a:r>
            <a:r>
              <a:rPr lang="de-CH" sz="2400" dirty="0" smtClean="0"/>
              <a:t> der Daten in passende Kategorien für AV</a:t>
            </a:r>
          </a:p>
          <a:p>
            <a:pPr lvl="2"/>
            <a:r>
              <a:rPr lang="de-CH" sz="2000" dirty="0" smtClean="0"/>
              <a:t>(Flächen, die nicht im AV vorhanden sind, werden manuell mit Kennzahlen zum Arbeitszeitbedarf hinzugefügt, Dokumentation vorhanden)</a:t>
            </a:r>
          </a:p>
          <a:p>
            <a:pPr marL="400050" lvl="1" indent="0">
              <a:buNone/>
            </a:pPr>
            <a:endParaRPr lang="de-CH" sz="1600" dirty="0"/>
          </a:p>
          <a:p>
            <a:pPr marL="400050" lvl="1" indent="0">
              <a:buNone/>
            </a:pPr>
            <a:endParaRPr lang="de-CH" sz="1600" dirty="0" smtClean="0"/>
          </a:p>
          <a:p>
            <a:pPr marL="357188" lvl="2" indent="0">
              <a:buNone/>
            </a:pPr>
            <a:r>
              <a:rPr lang="de-CH" sz="2400" b="1" dirty="0" smtClean="0">
                <a:sym typeface="Wingdings" panose="05000000000000000000" pitchFamily="2" charset="2"/>
              </a:rPr>
              <a:t> </a:t>
            </a:r>
            <a:r>
              <a:rPr lang="de-CH" sz="2600" b="1" dirty="0" smtClean="0"/>
              <a:t>Berechneter Arbeitszeitbedarf</a:t>
            </a:r>
          </a:p>
          <a:p>
            <a:pPr marL="457200" lvl="1" indent="0">
              <a:buNone/>
            </a:pPr>
            <a:endParaRPr lang="de-CH" dirty="0"/>
          </a:p>
        </p:txBody>
      </p:sp>
      <p:pic>
        <p:nvPicPr>
          <p:cNvPr id="5" name="Grafik 4" descr="Eingabe_Arbeitsverfahren_Tab_1411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06" y="4187371"/>
            <a:ext cx="2432542" cy="1814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8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Nachhaltigkeitsindex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28723" y="950032"/>
                <a:ext cx="7629525" cy="1327432"/>
              </a:xfrm>
            </p:spPr>
            <p:txBody>
              <a:bodyPr/>
              <a:lstStyle/>
              <a:p>
                <a:pPr marL="220662" indent="0">
                  <a:buNone/>
                </a:pPr>
                <a:r>
                  <a:rPr lang="de-CH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3200" b="1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𝐛𝐞𝐫𝐞𝐜𝐡𝐧𝐞𝐭𝐞𝐫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𝐀𝐫𝐛𝐞𝐢𝐭𝐬𝐤𝐫</m:t>
                        </m:r>
                        <m:r>
                          <a:rPr lang="de-CH" sz="3200" b="1" i="0" smtClean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ä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𝐟𝐭𝐞𝐛𝐞𝐝𝐚𝐫𝐟</m:t>
                        </m:r>
                      </m:num>
                      <m:den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𝐭𝐚𝐭𝐬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ä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𝐜𝐡𝐥𝐢𝐜𝐡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𝐯𝐨𝐫𝐡𝐚𝐧𝐝𝐞𝐧𝐞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de-CH" sz="3200" b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𝐀𝐫𝐛𝐞𝐢𝐭𝐬𝐤𝐫𝐚𝐟𝐭</m:t>
                        </m:r>
                      </m:den>
                    </m:f>
                  </m:oMath>
                </a14:m>
                <a:endParaRPr lang="en-GB" sz="3200" b="1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400050" lvl="1" indent="0">
                  <a:buNone/>
                </a:pPr>
                <a:endParaRPr lang="en-GB" sz="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723" y="950032"/>
                <a:ext cx="7629525" cy="13274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77537"/>
              </p:ext>
            </p:extLst>
          </p:nvPr>
        </p:nvGraphicFramePr>
        <p:xfrm>
          <a:off x="1207213" y="2369922"/>
          <a:ext cx="7495145" cy="3291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28711"/>
                <a:gridCol w="5466434"/>
              </a:tblGrid>
              <a:tr h="644576">
                <a:tc>
                  <a:txBody>
                    <a:bodyPr/>
                    <a:lstStyle/>
                    <a:p>
                      <a:pPr algn="ctr"/>
                      <a:r>
                        <a:rPr lang="de-CH" sz="2400" noProof="0" dirty="0" smtClean="0"/>
                        <a:t>Grenzwerte festlegen</a:t>
                      </a:r>
                      <a:endParaRPr lang="de-CH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2400" noProof="0" dirty="0" smtClean="0"/>
                        <a:t>Beschreibung</a:t>
                      </a:r>
                      <a:endParaRPr lang="de-CH" sz="2400" noProof="0" dirty="0"/>
                    </a:p>
                  </a:txBody>
                  <a:tcPr anchor="ctr"/>
                </a:tc>
              </a:tr>
              <a:tr h="644576">
                <a:tc>
                  <a:txBody>
                    <a:bodyPr/>
                    <a:lstStyle/>
                    <a:p>
                      <a:pPr algn="ctr"/>
                      <a:r>
                        <a:rPr lang="de-CH" sz="2400" noProof="0" dirty="0" smtClean="0"/>
                        <a:t>&gt;</a:t>
                      </a:r>
                      <a:r>
                        <a:rPr lang="de-CH" sz="2400" baseline="0" noProof="0" dirty="0" smtClean="0"/>
                        <a:t> </a:t>
                      </a:r>
                      <a:r>
                        <a:rPr lang="de-CH" sz="2400" noProof="0" dirty="0" smtClean="0"/>
                        <a:t>x</a:t>
                      </a:r>
                      <a:endParaRPr lang="de-CH" sz="2400" noProof="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aseline="0" noProof="0" dirty="0" smtClean="0">
                          <a:sym typeface="Wingdings" panose="05000000000000000000" pitchFamily="2" charset="2"/>
                        </a:rPr>
                        <a:t> Überbelastung</a:t>
                      </a:r>
                      <a:endParaRPr lang="de-CH" sz="2400" noProof="0" dirty="0" smtClean="0"/>
                    </a:p>
                    <a:p>
                      <a:r>
                        <a:rPr lang="de-CH" sz="2400" noProof="0" dirty="0" smtClean="0"/>
                        <a:t>Kein nachhaltiger</a:t>
                      </a:r>
                      <a:r>
                        <a:rPr lang="de-CH" sz="2400" baseline="0" noProof="0" dirty="0" smtClean="0"/>
                        <a:t> Einsatz der AK</a:t>
                      </a:r>
                      <a:endParaRPr lang="de-CH" sz="2400" noProof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782695">
                <a:tc>
                  <a:txBody>
                    <a:bodyPr/>
                    <a:lstStyle/>
                    <a:p>
                      <a:pPr algn="ctr"/>
                      <a:r>
                        <a:rPr lang="de-CH" sz="2400" noProof="0" dirty="0" smtClean="0"/>
                        <a:t>X</a:t>
                      </a:r>
                      <a:endParaRPr lang="de-CH" sz="2400" noProof="0" dirty="0"/>
                    </a:p>
                  </a:txBody>
                  <a:tcPr anchor="ctr">
                    <a:solidFill>
                      <a:srgbClr val="FFC000">
                        <a:alpha val="125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/>
                        <a:buChar char="à"/>
                      </a:pPr>
                      <a:r>
                        <a:rPr lang="de-CH" sz="2400" baseline="0" noProof="0" dirty="0" smtClean="0">
                          <a:sym typeface="Wingdings" panose="05000000000000000000" pitchFamily="2" charset="2"/>
                        </a:rPr>
                        <a:t>Kritische Situation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CH" sz="2400" baseline="0" noProof="0" dirty="0" smtClean="0"/>
                        <a:t>Optimierungspotential prüfen</a:t>
                      </a:r>
                    </a:p>
                  </a:txBody>
                  <a:tcPr>
                    <a:solidFill>
                      <a:srgbClr val="FFC000">
                        <a:alpha val="12549"/>
                      </a:srgbClr>
                    </a:solidFill>
                  </a:tcPr>
                </a:tc>
              </a:tr>
              <a:tr h="644576">
                <a:tc>
                  <a:txBody>
                    <a:bodyPr/>
                    <a:lstStyle/>
                    <a:p>
                      <a:pPr algn="ctr"/>
                      <a:r>
                        <a:rPr lang="de-CH" sz="2400" noProof="0" dirty="0" smtClean="0"/>
                        <a:t>&lt; x</a:t>
                      </a:r>
                      <a:endParaRPr lang="de-CH" sz="2400" noProof="0" dirty="0"/>
                    </a:p>
                  </a:txBody>
                  <a:tcPr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aseline="0" noProof="0" dirty="0" smtClean="0">
                          <a:sym typeface="Wingdings" panose="05000000000000000000" pitchFamily="2" charset="2"/>
                        </a:rPr>
                        <a:t> Anzustrebender Zustand Unternehmer oder unterfordert?</a:t>
                      </a:r>
                      <a:endParaRPr lang="de-CH" sz="2400" noProof="0" dirty="0" smtClean="0"/>
                    </a:p>
                  </a:txBody>
                  <a:tcPr>
                    <a:solidFill>
                      <a:srgbClr val="00B0F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Pfeil nach rechts 2"/>
          <p:cNvSpPr/>
          <p:nvPr/>
        </p:nvSpPr>
        <p:spPr bwMode="auto">
          <a:xfrm>
            <a:off x="400052" y="4091063"/>
            <a:ext cx="597518" cy="62110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11721" y="3381687"/>
            <a:ext cx="445654" cy="4778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1407004" y="4184380"/>
            <a:ext cx="464659" cy="444770"/>
          </a:xfrm>
          <a:prstGeom prst="ellipse">
            <a:avLst/>
          </a:prstGeom>
          <a:solidFill>
            <a:srgbClr val="F7A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1414109" y="5044225"/>
            <a:ext cx="457554" cy="4680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9838" y="2621157"/>
            <a:ext cx="7461250" cy="989013"/>
          </a:xfrm>
        </p:spPr>
        <p:txBody>
          <a:bodyPr/>
          <a:lstStyle/>
          <a:p>
            <a:r>
              <a:rPr lang="de-CH" dirty="0"/>
              <a:t>Ist </a:t>
            </a:r>
            <a:r>
              <a:rPr lang="de-CH" dirty="0" smtClean="0"/>
              <a:t>meine </a:t>
            </a:r>
            <a:r>
              <a:rPr lang="de-CH" dirty="0"/>
              <a:t>Arbeitsplanung nachhaltig?</a:t>
            </a:r>
          </a:p>
        </p:txBody>
      </p:sp>
    </p:spTree>
    <p:extLst>
      <p:ext uri="{BB962C8B-B14F-4D97-AF65-F5344CB8AC3E}">
        <p14:creationId xmlns:p14="http://schemas.microsoft.com/office/powerpoint/2010/main" val="35148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7213" y="106280"/>
            <a:ext cx="7461250" cy="989013"/>
          </a:xfrm>
        </p:spPr>
        <p:txBody>
          <a:bodyPr/>
          <a:lstStyle/>
          <a:p>
            <a:pPr algn="ctr"/>
            <a:r>
              <a:rPr lang="de-CH" sz="2400" dirty="0"/>
              <a:t>Verteilung des Indikators Arbeitsbelastung </a:t>
            </a:r>
            <a:r>
              <a:rPr lang="de-CH" sz="2400" dirty="0" smtClean="0"/>
              <a:t>bei 8 Milchviehbetrieben</a:t>
            </a:r>
            <a:endParaRPr lang="de-CH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07212" y="5838149"/>
            <a:ext cx="75811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Klassifizierungsgrenzen des Indikators Arbeitsbelastung: </a:t>
            </a:r>
          </a:p>
          <a:p>
            <a:r>
              <a:rPr lang="de-CH" sz="1600" dirty="0" smtClean="0"/>
              <a:t>„</a:t>
            </a:r>
            <a:r>
              <a:rPr lang="de-CH" sz="1600" dirty="0"/>
              <a:t>nachhaltig bis Steigerungspotential</a:t>
            </a:r>
            <a:r>
              <a:rPr lang="de-CH" sz="1600" dirty="0" smtClean="0"/>
              <a:t>“ &lt; 0.8; „kritische Situation“ </a:t>
            </a:r>
            <a:r>
              <a:rPr lang="de-CH" sz="1600" dirty="0"/>
              <a:t>0.80 </a:t>
            </a:r>
            <a:r>
              <a:rPr lang="de-CH" sz="1600" dirty="0" smtClean="0"/>
              <a:t>≥ x ≤ 1.2; „potentielle </a:t>
            </a:r>
            <a:r>
              <a:rPr lang="de-CH" sz="1600" dirty="0"/>
              <a:t>Überbelastung</a:t>
            </a:r>
            <a:r>
              <a:rPr lang="de-CH" sz="1600" dirty="0" smtClean="0"/>
              <a:t>“ </a:t>
            </a:r>
            <a:r>
              <a:rPr lang="de-CH" sz="1600" dirty="0"/>
              <a:t>&gt; </a:t>
            </a:r>
            <a:r>
              <a:rPr lang="de-CH" sz="1600" dirty="0" smtClean="0"/>
              <a:t>1.2</a:t>
            </a:r>
            <a:endParaRPr lang="de-CH" sz="16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24" y="984737"/>
            <a:ext cx="6650532" cy="48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-Präsentationsvorlage_2014_d">
  <a:themeElements>
    <a:clrScheme name="ART_PPT-Vorlage_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T_PPT-Vorlage_deut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T_PPT-Vorlage_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PPT-Vorlage_deut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PPT-Vorlage_deut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_A-Präsentationsvorlage_2014_d</Template>
  <TotalTime>0</TotalTime>
  <Words>414</Words>
  <Application>Microsoft Office PowerPoint</Application>
  <PresentationFormat>Bildschirmpräsentation (4:3)</PresentationFormat>
  <Paragraphs>172</Paragraphs>
  <Slides>14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Tahoma</vt:lpstr>
      <vt:lpstr>Times New Roman</vt:lpstr>
      <vt:lpstr>Wingdings</vt:lpstr>
      <vt:lpstr>_A-Präsentationsvorlage_2014_d</vt:lpstr>
      <vt:lpstr>Diagramm</vt:lpstr>
      <vt:lpstr>  </vt:lpstr>
      <vt:lpstr>Was ist nachhaltig? Parameterwahl</vt:lpstr>
      <vt:lpstr>Die Aspekte der Arbeitsbeanspruchung </vt:lpstr>
      <vt:lpstr>Indikator Arbeitsbelastung</vt:lpstr>
      <vt:lpstr>Methodik</vt:lpstr>
      <vt:lpstr>Methodik</vt:lpstr>
      <vt:lpstr>Nachhaltigkeitsindex</vt:lpstr>
      <vt:lpstr>Ist meine Arbeitsplanung nachhaltig?</vt:lpstr>
      <vt:lpstr>Verteilung des Indikators Arbeitsbelastung bei 8 Milchviehbetrieben</vt:lpstr>
      <vt:lpstr>Melkroboter als Beispiel für die Änderungen in der Arbeitsbeanspruchung</vt:lpstr>
      <vt:lpstr>PowerPoint-Präsentation</vt:lpstr>
      <vt:lpstr>Psychische Beanspruchung  Projekt Vollweide vs. Eingrasen (n = 38)</vt:lpstr>
      <vt:lpstr>Schlussfolgerungen</vt:lpstr>
      <vt:lpstr>PowerPoint-Präsentation</vt:lpstr>
    </vt:vector>
  </TitlesOfParts>
  <Company>Forschungsanstalt Agroscope Reckenholz-Tänikon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ags-ta-abs</dc:creator>
  <cp:keywords>Power Point</cp:keywords>
  <cp:lastModifiedBy>Umstätter Christina Agroscope</cp:lastModifiedBy>
  <cp:revision>110</cp:revision>
  <cp:lastPrinted>2003-11-14T16:51:38Z</cp:lastPrinted>
  <dcterms:created xsi:type="dcterms:W3CDTF">2015-02-10T18:50:43Z</dcterms:created>
  <dcterms:modified xsi:type="dcterms:W3CDTF">2016-08-09T08:40:24Z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tilisation">
    <vt:lpwstr/>
  </property>
  <property fmtid="{D5CDD505-2E9C-101B-9397-08002B2CF9AE}" pid="3" name="Date de mise en application">
    <vt:lpwstr>2007-07-17T00:00:00Z</vt:lpwstr>
  </property>
  <property fmtid="{D5CDD505-2E9C-101B-9397-08002B2CF9AE}" pid="4" name="ContentType">
    <vt:lpwstr>Document</vt:lpwstr>
  </property>
  <property fmtid="{D5CDD505-2E9C-101B-9397-08002B2CF9AE}" pid="5" name="Langue">
    <vt:lpwstr>I</vt:lpwstr>
  </property>
  <property fmtid="{D5CDD505-2E9C-101B-9397-08002B2CF9AE}" pid="6" name="Resp./Verantw.">
    <vt:lpwstr>Resp. processus / Prozess Verantw.</vt:lpwstr>
  </property>
  <property fmtid="{D5CDD505-2E9C-101B-9397-08002B2CF9AE}" pid="7" name="Process">
    <vt:lpwstr>Administration</vt:lpwstr>
  </property>
  <property fmtid="{D5CDD505-2E9C-101B-9397-08002B2CF9AE}" pid="8" name="Category">
    <vt:lpwstr>Form</vt:lpwstr>
  </property>
  <property fmtid="{D5CDD505-2E9C-101B-9397-08002B2CF9AE}" pid="9" name="Item Language">
    <vt:lpwstr>German</vt:lpwstr>
  </property>
  <property fmtid="{D5CDD505-2E9C-101B-9397-08002B2CF9AE}" pid="10" name="English Version">
    <vt:lpwstr>13</vt:lpwstr>
  </property>
  <property fmtid="{D5CDD505-2E9C-101B-9397-08002B2CF9AE}" pid="11" name="Italian Version">
    <vt:lpwstr>12</vt:lpwstr>
  </property>
  <property fmtid="{D5CDD505-2E9C-101B-9397-08002B2CF9AE}" pid="12" name="French Version">
    <vt:lpwstr>10</vt:lpwstr>
  </property>
  <property fmtid="{D5CDD505-2E9C-101B-9397-08002B2CF9AE}" pid="13" name="German Version">
    <vt:lpwstr>11</vt:lpwstr>
  </property>
  <property fmtid="{D5CDD505-2E9C-101B-9397-08002B2CF9AE}" pid="14" name="display_urn:schemas-microsoft-com:office:office#In_x0020_charge">
    <vt:lpwstr>Rusterholz Peter ACW</vt:lpwstr>
  </property>
  <property fmtid="{D5CDD505-2E9C-101B-9397-08002B2CF9AE}" pid="15" name="In charge">
    <vt:lpwstr>102</vt:lpwstr>
  </property>
</Properties>
</file>