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81" r:id="rId3"/>
    <p:sldId id="276" r:id="rId4"/>
    <p:sldId id="258" r:id="rId5"/>
    <p:sldId id="288" r:id="rId6"/>
    <p:sldId id="259" r:id="rId7"/>
    <p:sldId id="282" r:id="rId8"/>
    <p:sldId id="287" r:id="rId9"/>
    <p:sldId id="284" r:id="rId10"/>
    <p:sldId id="283" r:id="rId11"/>
    <p:sldId id="289" r:id="rId12"/>
    <p:sldId id="290" r:id="rId13"/>
    <p:sldId id="286" r:id="rId14"/>
    <p:sldId id="257" r:id="rId15"/>
    <p:sldId id="291" r:id="rId16"/>
  </p:sldIdLst>
  <p:sldSz cx="9144000" cy="6858000" type="screen4x3"/>
  <p:notesSz cx="6797675" cy="9928225"/>
  <p:defaultTextStyle>
    <a:defPPr>
      <a:defRPr lang="de-CH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6">
          <p15:clr>
            <a:srgbClr val="A4A3A4"/>
          </p15:clr>
        </p15:guide>
        <p15:guide id="2" orient="horz" pos="799" userDrawn="1">
          <p15:clr>
            <a:srgbClr val="A4A3A4"/>
          </p15:clr>
        </p15:guide>
        <p15:guide id="3" orient="horz" pos="923">
          <p15:clr>
            <a:srgbClr val="A4A3A4"/>
          </p15:clr>
        </p15:guide>
        <p15:guide id="4" orient="horz" pos="3814">
          <p15:clr>
            <a:srgbClr val="A4A3A4"/>
          </p15:clr>
        </p15:guide>
        <p15:guide id="5" orient="horz" pos="958" userDrawn="1">
          <p15:clr>
            <a:srgbClr val="A4A3A4"/>
          </p15:clr>
        </p15:guide>
        <p15:guide id="6" orient="horz" pos="3371">
          <p15:clr>
            <a:srgbClr val="A4A3A4"/>
          </p15:clr>
        </p15:guide>
        <p15:guide id="7" pos="292">
          <p15:clr>
            <a:srgbClr val="A4A3A4"/>
          </p15:clr>
        </p15:guide>
        <p15:guide id="8" pos="735">
          <p15:clr>
            <a:srgbClr val="A4A3A4"/>
          </p15:clr>
        </p15:guide>
        <p15:guide id="9" pos="5527">
          <p15:clr>
            <a:srgbClr val="A4A3A4"/>
          </p15:clr>
        </p15:guide>
        <p15:guide id="10" pos="1859" userDrawn="1">
          <p15:clr>
            <a:srgbClr val="A4A3A4"/>
          </p15:clr>
        </p15:guide>
        <p15:guide id="11" pos="2581">
          <p15:clr>
            <a:srgbClr val="A4A3A4"/>
          </p15:clr>
        </p15:guide>
        <p15:guide id="12" pos="113" userDrawn="1">
          <p15:clr>
            <a:srgbClr val="A4A3A4"/>
          </p15:clr>
        </p15:guide>
        <p15:guide id="13" pos="2856">
          <p15:clr>
            <a:srgbClr val="A4A3A4"/>
          </p15:clr>
        </p15:guide>
        <p15:guide id="14" pos="2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2C00"/>
    <a:srgbClr val="FFCCCC"/>
    <a:srgbClr val="FF9999"/>
    <a:srgbClr val="CC0000"/>
    <a:srgbClr val="257DFF"/>
    <a:srgbClr val="9E0000"/>
    <a:srgbClr val="990099"/>
    <a:srgbClr val="3333CC"/>
    <a:srgbClr val="CC66FF"/>
    <a:srgbClr val="0066FF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8025" autoAdjust="0"/>
    <p:restoredTop sz="82305" autoAdjust="0"/>
  </p:normalViewPr>
  <p:slideViewPr>
    <p:cSldViewPr snapToGrid="0" showGuides="1">
      <p:cViewPr varScale="1">
        <p:scale>
          <a:sx n="105" d="100"/>
          <a:sy n="105" d="100"/>
        </p:scale>
        <p:origin x="600" y="114"/>
      </p:cViewPr>
      <p:guideLst>
        <p:guide orient="horz" pos="386"/>
        <p:guide orient="horz" pos="799"/>
        <p:guide orient="horz" pos="923"/>
        <p:guide orient="horz" pos="3814"/>
        <p:guide orient="horz" pos="958"/>
        <p:guide orient="horz" pos="3371"/>
        <p:guide pos="292"/>
        <p:guide pos="735"/>
        <p:guide pos="5527"/>
        <p:guide pos="1859"/>
        <p:guide pos="2581"/>
        <p:guide pos="113"/>
        <p:guide pos="2856"/>
        <p:guide pos="2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0" d="100"/>
          <a:sy n="90" d="100"/>
        </p:scale>
        <p:origin x="3708" y="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1"/>
            <a:ext cx="2945659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1" y="1"/>
            <a:ext cx="2945659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" y="9431817"/>
            <a:ext cx="2945659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1" tIns="45710" rIns="91421" bIns="4571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1" y="9431817"/>
            <a:ext cx="2945659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1" tIns="45710" rIns="91421" bIns="4571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D3ECDC1-EDF1-4AFC-A2D1-F3CDC2C7E573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9182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1"/>
            <a:ext cx="2945659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CH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21" y="1"/>
            <a:ext cx="2945659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CH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5935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909"/>
            <a:ext cx="4984962" cy="4467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" y="9431817"/>
            <a:ext cx="2945659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1" tIns="45710" rIns="91421" bIns="4571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CH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21" y="9431817"/>
            <a:ext cx="2945659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1" tIns="45710" rIns="91421" bIns="4571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4CBAC4B-7279-4E25-A284-0BE6F5B9A6DD}" type="slidenum">
              <a:rPr lang="de-CH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93324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#_ENREF_30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5" Type="http://schemas.openxmlformats.org/officeDocument/2006/relationships/hyperlink" Target="#_ENREF_32"/><Relationship Id="rId4" Type="http://schemas.openxmlformats.org/officeDocument/2006/relationships/hyperlink" Target="#_ENREF_31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953533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 smtClean="0"/>
              <a:t>Heath</a:t>
            </a:r>
            <a:r>
              <a:rPr lang="de-CH" baseline="0" dirty="0" smtClean="0"/>
              <a:t> et al. 2013 </a:t>
            </a:r>
            <a:r>
              <a:rPr lang="de-CH" baseline="0" dirty="0" err="1" smtClean="0"/>
              <a:t>Anim</a:t>
            </a:r>
            <a:r>
              <a:rPr lang="de-CH" baseline="0" dirty="0" smtClean="0"/>
              <a:t> </a:t>
            </a:r>
            <a:r>
              <a:rPr lang="de-CH" baseline="0" dirty="0" err="1" smtClean="0"/>
              <a:t>Welfare</a:t>
            </a:r>
            <a:r>
              <a:rPr lang="de-CH" baseline="0" dirty="0" smtClean="0"/>
              <a:t>: Häufiges Fehlen von Daten machte ein Klassifikation der Betriebe unmöglich, die Aggregation zu einem Wert reflektiert nicht unbedingt wichtige Indikatoren (Grenzwertdefinition!!), schlechte Inter-</a:t>
            </a:r>
            <a:r>
              <a:rPr lang="de-CH" baseline="0" dirty="0" err="1" smtClean="0"/>
              <a:t>oberver</a:t>
            </a:r>
            <a:r>
              <a:rPr lang="de-CH" baseline="0" dirty="0" smtClean="0"/>
              <a:t>-Reliabilität</a:t>
            </a:r>
          </a:p>
          <a:p>
            <a:r>
              <a:rPr lang="de-CH" baseline="0" dirty="0" smtClean="0"/>
              <a:t>De Vries 2013: Gewichtung aufgrund Expertenbefragung und anhand </a:t>
            </a:r>
            <a:r>
              <a:rPr lang="de-CH" baseline="0" dirty="0" err="1" smtClean="0"/>
              <a:t>Algorhytmus</a:t>
            </a:r>
            <a:r>
              <a:rPr lang="de-CH" baseline="0" dirty="0" smtClean="0"/>
              <a:t>: noch nicht optimiert; Gesundheitsindikatoren haben </a:t>
            </a:r>
            <a:r>
              <a:rPr lang="de-CH" baseline="0" dirty="0" err="1" smtClean="0"/>
              <a:t>zuwenig</a:t>
            </a:r>
            <a:r>
              <a:rPr lang="de-CH" baseline="0" dirty="0" smtClean="0"/>
              <a:t> Gewicht, Gefahr besteht, dass aufgrund von Indikatoren mit hohem Gewicht (Anzahl Tränke und %Tiere, die mit Stalleinrichtung </a:t>
            </a:r>
            <a:r>
              <a:rPr lang="de-CH" baseline="0" dirty="0" err="1" smtClean="0"/>
              <a:t>kolliieren</a:t>
            </a:r>
            <a:r>
              <a:rPr lang="de-CH" baseline="0" dirty="0" smtClean="0"/>
              <a:t>) optimiert wird, anstatt </a:t>
            </a:r>
            <a:r>
              <a:rPr lang="de-CH" baseline="0" dirty="0" err="1" smtClean="0"/>
              <a:t>Tierwohl</a:t>
            </a:r>
            <a:r>
              <a:rPr lang="de-CH" baseline="0" dirty="0" smtClean="0"/>
              <a:t> zu verbessern.</a:t>
            </a:r>
          </a:p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10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16780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 smtClean="0"/>
              <a:t>Heath et</a:t>
            </a:r>
            <a:r>
              <a:rPr lang="de-CH" baseline="0" dirty="0" smtClean="0"/>
              <a:t> al. </a:t>
            </a:r>
            <a:r>
              <a:rPr lang="de-CH" baseline="0" dirty="0" err="1" smtClean="0"/>
              <a:t>Animal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11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103493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12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386820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Sensitivity is defined as the proportion of herds correctly predicted to have a welfare </a:t>
            </a:r>
            <a:r>
              <a:rPr lang="de-CH" sz="1200" b="0" i="0" u="none" strike="noStrike" kern="1200" baseline="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problem</a:t>
            </a:r>
            <a:r>
              <a:rPr lang="de-CH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. = möglichst wenig falsch negativ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Specificity is defined as the t</a:t>
            </a:r>
            <a:r>
              <a:rPr lang="de-CH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he </a:t>
            </a:r>
            <a:r>
              <a:rPr lang="de-CH" sz="1200" b="0" i="0" u="none" strike="noStrike" kern="1200" baseline="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probability</a:t>
            </a:r>
            <a:r>
              <a:rPr lang="de-CH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correctly identifying a herd with no poor welfare =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möglichst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wenig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falsch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positive 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13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172867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14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754646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15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13483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463919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i="1" dirty="0" err="1" smtClean="0">
                <a:latin typeface="Times" pitchFamily="18" charset="0"/>
              </a:rPr>
              <a:t>Tierwohl</a:t>
            </a:r>
            <a:r>
              <a:rPr lang="de-CH" i="1" baseline="0" dirty="0" smtClean="0">
                <a:latin typeface="Times" pitchFamily="18" charset="0"/>
              </a:rPr>
              <a:t> in der Sozialen Nachhaltigkeit: aber auch Teil von «Environmental </a:t>
            </a:r>
            <a:r>
              <a:rPr lang="de-CH" i="1" baseline="0" dirty="0" err="1" smtClean="0">
                <a:latin typeface="Times" pitchFamily="18" charset="0"/>
              </a:rPr>
              <a:t>Ingegrity</a:t>
            </a:r>
            <a:r>
              <a:rPr lang="de-CH" i="1" baseline="0" dirty="0" smtClean="0">
                <a:latin typeface="Times" pitchFamily="18" charset="0"/>
              </a:rPr>
              <a:t>» bei SAFA-Guidelines der FAO, oder vermischt mit ökonomischen und ökologischen Indikatoren der Tierproduktion in RISE</a:t>
            </a:r>
            <a:endParaRPr lang="de-CH" dirty="0">
              <a:latin typeface="Times" pitchFamily="18" charset="0"/>
            </a:endParaRPr>
          </a:p>
          <a:p>
            <a:r>
              <a:rPr lang="de-CH" dirty="0">
                <a:latin typeface="Times" pitchFamily="18" charset="0"/>
              </a:rPr>
              <a:t> 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5A6980-F824-497D-9D9F-6A997B7F5676}" type="slidenum">
              <a:rPr lang="de-CH" smtClean="0"/>
              <a:pPr>
                <a:defRPr/>
              </a:pPr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72733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 smtClean="0"/>
              <a:t>Fünf Freiheiten -&gt;</a:t>
            </a:r>
            <a:r>
              <a:rPr lang="de-CH" baseline="0" dirty="0" smtClean="0"/>
              <a:t> erste Tierwohldefinition</a:t>
            </a:r>
          </a:p>
          <a:p>
            <a:r>
              <a:rPr lang="de-CH" baseline="0" dirty="0" smtClean="0"/>
              <a:t>Drei Perspektiven-&gt; </a:t>
            </a:r>
            <a:r>
              <a:rPr lang="de-CH" baseline="0" dirty="0" smtClean="0"/>
              <a:t>gehören zwingend zum Tierwohl. Schwerpunkte werden verschieden gesetzt, z.B. Produzent -&gt; Gesundheit und Physiologie (optimale Futterversorgung), Konsument -&gt; Möglichkeit zur Ausübung des Verhaltens. Alle drei Konzepte müssen abgedeckt sein (auch in Kastenständen kann eine Sau gesund sein; reine Weidehaltung gewährleistet zwar natürliches Verhalten, kann aber mit Futter-/Wasserknappheit oder Parasitendruck verbunden sein; …)</a:t>
            </a:r>
          </a:p>
          <a:p>
            <a:r>
              <a:rPr lang="de-CH" baseline="0" dirty="0" smtClean="0"/>
              <a:t>Cardoso et al. J </a:t>
            </a:r>
            <a:r>
              <a:rPr lang="de-CH" baseline="0" dirty="0" err="1" smtClean="0"/>
              <a:t>Dairy</a:t>
            </a:r>
            <a:r>
              <a:rPr lang="de-CH" baseline="0" dirty="0" smtClean="0"/>
              <a:t> </a:t>
            </a:r>
            <a:r>
              <a:rPr lang="de-CH" baseline="0" dirty="0" err="1" smtClean="0"/>
              <a:t>Sci</a:t>
            </a:r>
            <a:r>
              <a:rPr lang="de-CH" baseline="0" dirty="0" smtClean="0"/>
              <a:t> 2015: wichtigstes Thema war </a:t>
            </a:r>
            <a:r>
              <a:rPr lang="de-CH" baseline="0" dirty="0" err="1" smtClean="0"/>
              <a:t>Tierwohl</a:t>
            </a:r>
            <a:r>
              <a:rPr lang="de-CH" baseline="0" dirty="0" smtClean="0"/>
              <a:t> («</a:t>
            </a:r>
            <a:r>
              <a:rPr lang="de-CH" baseline="0" dirty="0" err="1" smtClean="0"/>
              <a:t>quality</a:t>
            </a:r>
            <a:r>
              <a:rPr lang="de-CH" baseline="0" dirty="0" smtClean="0"/>
              <a:t> </a:t>
            </a:r>
            <a:r>
              <a:rPr lang="de-CH" baseline="0" dirty="0" err="1" smtClean="0"/>
              <a:t>of</a:t>
            </a:r>
            <a:r>
              <a:rPr lang="de-CH" baseline="0" dirty="0" smtClean="0"/>
              <a:t> </a:t>
            </a:r>
            <a:r>
              <a:rPr lang="de-CH" baseline="0" dirty="0" err="1" smtClean="0"/>
              <a:t>life</a:t>
            </a:r>
            <a:r>
              <a:rPr lang="de-CH" baseline="0" dirty="0" smtClean="0"/>
              <a:t>») bei einer Umfrage bei amerikanischen Bürgern zur «idealen Milchviehfarm»</a:t>
            </a:r>
          </a:p>
          <a:p>
            <a:endParaRPr lang="de-CH" baseline="0" dirty="0" smtClean="0"/>
          </a:p>
          <a:p>
            <a:r>
              <a:rPr lang="de-CH" baseline="0" dirty="0" err="1" smtClean="0"/>
              <a:t>Welfare</a:t>
            </a:r>
            <a:r>
              <a:rPr lang="de-CH" baseline="0" dirty="0" smtClean="0"/>
              <a:t> Quality: Weiterentwicklung der 5 Freiheiten. Deckt diese plus die 3 Perspektiven ab.</a:t>
            </a:r>
          </a:p>
          <a:p>
            <a:endParaRPr lang="de-CH" baseline="0" dirty="0" smtClean="0"/>
          </a:p>
          <a:p>
            <a:r>
              <a:rPr lang="de-CH" baseline="0" dirty="0" smtClean="0"/>
              <a:t>Abdeckung aller Aspekte und Perspektiven zur Wahrung der Mehrdimensionalität zwingend nötig</a:t>
            </a:r>
          </a:p>
          <a:p>
            <a:r>
              <a:rPr lang="de-CH" baseline="0" dirty="0" smtClean="0"/>
              <a:t>Erfassung am Tier -&gt; Erhebung auf dem Betrieb nötig: Betriebsbesuch durch Kontrolleur oder Selbstdeklaration durch Betriebsleiter</a:t>
            </a:r>
          </a:p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228141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11551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 err="1" smtClean="0"/>
              <a:t>Welfare</a:t>
            </a:r>
            <a:r>
              <a:rPr lang="de-CH" baseline="0" dirty="0" smtClean="0"/>
              <a:t> Quality: EXTREM aufwändiges Projekt. Jeder einzelne irgendwie in Frage kommende Parameter wurde von EXPERTEN (Wissenschaft!) geprüft und nur ins Protokoll integriert, wenn er den Kriterien (Validität, Reliabilität, Machbarkeit) entsprach -&gt; Gefahr für Lücken</a:t>
            </a:r>
          </a:p>
          <a:p>
            <a:r>
              <a:rPr lang="de-CH" baseline="0" dirty="0" smtClean="0"/>
              <a:t>Gewichtung ist immer subjektiv und kommt oft vor (Auswahl der Parameter, Anzahl Parameter, Rangierung, Verrechnung, z.B. Klassifizierung des Gesamtwertes in genügend / ungenügend)</a:t>
            </a:r>
            <a:endParaRPr lang="de-CH" dirty="0" smtClean="0"/>
          </a:p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338388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/>
              <a:t>Die Inter- und Intra-</a:t>
            </a:r>
            <a:r>
              <a:rPr lang="de-CH" dirty="0" err="1"/>
              <a:t>observer</a:t>
            </a:r>
            <a:r>
              <a:rPr lang="de-CH" dirty="0"/>
              <a:t> Reliabilität von QBA wurde sowohl im Rahmen des </a:t>
            </a:r>
            <a:r>
              <a:rPr lang="de-CH" dirty="0" err="1"/>
              <a:t>Welfare</a:t>
            </a:r>
            <a:r>
              <a:rPr lang="de-CH" dirty="0"/>
              <a:t> Quality® als Tool mit festgesetzten Termen (</a:t>
            </a:r>
            <a:r>
              <a:rPr lang="de-CH" dirty="0" err="1">
                <a:hlinkClick r:id="rId3" action="ppaction://hlinkfile" tooltip="Welfare Quality®, 2009 #84"/>
              </a:rPr>
              <a:t>Welfare</a:t>
            </a:r>
            <a:r>
              <a:rPr lang="de-CH" dirty="0">
                <a:hlinkClick r:id="rId3" action="ppaction://hlinkfile" tooltip="Welfare Quality®, 2009 #84"/>
              </a:rPr>
              <a:t> Quality®, 2009a</a:t>
            </a:r>
            <a:r>
              <a:rPr lang="de-CH" dirty="0"/>
              <a:t>; </a:t>
            </a:r>
            <a:r>
              <a:rPr lang="de-CH" dirty="0">
                <a:hlinkClick r:id="rId4" action="ppaction://hlinkfile" tooltip="Welfare Quality®, 2009 #85"/>
              </a:rPr>
              <a:t>b</a:t>
            </a:r>
            <a:r>
              <a:rPr lang="de-CH" dirty="0"/>
              <a:t>; </a:t>
            </a:r>
            <a:r>
              <a:rPr lang="de-CH" dirty="0">
                <a:hlinkClick r:id="rId5" action="ppaction://hlinkfile" tooltip="Welfare Quality®, 2009 #86"/>
              </a:rPr>
              <a:t>c</a:t>
            </a:r>
            <a:r>
              <a:rPr lang="de-CH" dirty="0"/>
              <a:t>) als auch in diversen Studien mit FCP Ansatz bestätigt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7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933710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 smtClean="0"/>
              <a:t>SMART</a:t>
            </a:r>
            <a:r>
              <a:rPr lang="de-CH" baseline="0" dirty="0" smtClean="0"/>
              <a:t> und RISE eher bei Kategorie Qualitätssicherung (Beratung)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8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48462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9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29800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6988" y="2320925"/>
            <a:ext cx="7429500" cy="2773363"/>
          </a:xfrm>
        </p:spPr>
        <p:txBody>
          <a:bodyPr/>
          <a:lstStyle>
            <a:lvl1pPr>
              <a:defRPr sz="5200"/>
            </a:lvl1pPr>
          </a:lstStyle>
          <a:p>
            <a:pPr lvl="0"/>
            <a:r>
              <a:rPr lang="de-DE" noProof="0" smtClean="0"/>
              <a:t>Titelmasterformat durch Klicken bearbeiten</a:t>
            </a:r>
            <a:endParaRPr lang="en-GB" noProof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85875" y="5299075"/>
            <a:ext cx="7429500" cy="1055688"/>
          </a:xfrm>
        </p:spPr>
        <p:txBody>
          <a:bodyPr/>
          <a:lstStyle>
            <a:lvl1pPr marL="0" indent="0">
              <a:buFontTx/>
              <a:buNone/>
              <a:defRPr sz="3200"/>
            </a:lvl1pPr>
          </a:lstStyle>
          <a:p>
            <a:pPr lvl="0"/>
            <a:r>
              <a:rPr lang="de-DE" noProof="0" smtClean="0"/>
              <a:t>Formatvorlage des Untertitelmasters durch Klicken bearbeiten</a:t>
            </a:r>
            <a:endParaRPr lang="en-GB" noProof="0" smtClean="0"/>
          </a:p>
        </p:txBody>
      </p:sp>
      <p:pic>
        <p:nvPicPr>
          <p:cNvPr id="23589" name="Picture 37" descr="Logo_CMYK_po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840" y="387350"/>
            <a:ext cx="199707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32"/>
          <p:cNvSpPr txBox="1">
            <a:spLocks noChangeArrowheads="1"/>
          </p:cNvSpPr>
          <p:nvPr userDrawn="1"/>
        </p:nvSpPr>
        <p:spPr bwMode="auto">
          <a:xfrm>
            <a:off x="4561200" y="381600"/>
            <a:ext cx="3581400" cy="449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ct val="105000"/>
              </a:lnSpc>
              <a:spcBef>
                <a:spcPct val="50000"/>
              </a:spcBef>
            </a:pPr>
            <a:r>
              <a:rPr lang="de-CH" sz="800" dirty="0">
                <a:solidFill>
                  <a:schemeClr val="tx1"/>
                </a:solidFill>
                <a:effectLst/>
              </a:rPr>
              <a:t>Eidgenössisches </a:t>
            </a:r>
            <a:r>
              <a:rPr lang="de-CH" sz="800" dirty="0" smtClean="0">
                <a:solidFill>
                  <a:schemeClr val="tx1"/>
                </a:solidFill>
                <a:effectLst/>
              </a:rPr>
              <a:t>Departement für</a:t>
            </a:r>
            <a:br>
              <a:rPr lang="de-CH" sz="800" dirty="0" smtClean="0">
                <a:solidFill>
                  <a:schemeClr val="tx1"/>
                </a:solidFill>
                <a:effectLst/>
              </a:rPr>
            </a:br>
            <a:r>
              <a:rPr lang="de-CH" sz="800" dirty="0" smtClean="0">
                <a:solidFill>
                  <a:schemeClr val="tx1"/>
                </a:solidFill>
                <a:effectLst/>
              </a:rPr>
              <a:t>Wirtschaft, Bildung und Forschung WBF  </a:t>
            </a:r>
          </a:p>
          <a:p>
            <a:pPr>
              <a:lnSpc>
                <a:spcPct val="105000"/>
              </a:lnSpc>
              <a:spcBef>
                <a:spcPct val="50000"/>
              </a:spcBef>
            </a:pPr>
            <a:r>
              <a:rPr lang="de-CH" sz="800" b="1" dirty="0" err="1" smtClean="0">
                <a:solidFill>
                  <a:schemeClr val="tx1"/>
                </a:solidFill>
                <a:effectLst/>
              </a:rPr>
              <a:t>Agroscope</a:t>
            </a:r>
            <a:endParaRPr lang="de-CH" sz="800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23595" name="Picture 43" descr="rotbalken_Agroscope_PPT_S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0"/>
            <a:ext cx="298450" cy="685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88374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91338" y="307975"/>
            <a:ext cx="1866900" cy="56864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285875" y="307975"/>
            <a:ext cx="5453063" cy="56864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10945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19995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59284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285875" y="1449388"/>
            <a:ext cx="3659188" cy="4545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97463" y="1449388"/>
            <a:ext cx="3660775" cy="4545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48443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75787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6082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1986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89530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07547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ext Box 25"/>
          <p:cNvSpPr txBox="1">
            <a:spLocks noChangeArrowheads="1"/>
          </p:cNvSpPr>
          <p:nvPr/>
        </p:nvSpPr>
        <p:spPr bwMode="auto">
          <a:xfrm>
            <a:off x="533400" y="304800"/>
            <a:ext cx="510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CA"/>
          </a:p>
        </p:txBody>
      </p:sp>
      <p:sp>
        <p:nvSpPr>
          <p:cNvPr id="1051" name="Rectangle 27"/>
          <p:cNvSpPr>
            <a:spLocks noGrp="1" noChangeArrowheads="1"/>
          </p:cNvSpPr>
          <p:nvPr>
            <p:ph type="title"/>
          </p:nvPr>
        </p:nvSpPr>
        <p:spPr bwMode="auto">
          <a:xfrm>
            <a:off x="1143372" y="264085"/>
            <a:ext cx="7971360" cy="98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Der </a:t>
            </a:r>
            <a:r>
              <a:rPr lang="en-GB" dirty="0" err="1" smtClean="0"/>
              <a:t>Titel</a:t>
            </a:r>
            <a:r>
              <a:rPr lang="en-GB" dirty="0" smtClean="0"/>
              <a:t> </a:t>
            </a:r>
            <a:r>
              <a:rPr lang="en-GB" dirty="0" err="1" smtClean="0"/>
              <a:t>kann</a:t>
            </a:r>
            <a:r>
              <a:rPr lang="en-GB" dirty="0" smtClean="0"/>
              <a:t> </a:t>
            </a:r>
            <a:r>
              <a:rPr lang="en-GB" dirty="0" err="1" smtClean="0"/>
              <a:t>einzeilig</a:t>
            </a:r>
            <a:r>
              <a:rPr lang="en-GB" dirty="0" smtClean="0"/>
              <a:t>, maximal </a:t>
            </a:r>
            <a:r>
              <a:rPr lang="en-GB" dirty="0" err="1" smtClean="0"/>
              <a:t>zweizeilig</a:t>
            </a:r>
            <a:r>
              <a:rPr lang="en-GB" dirty="0" smtClean="0"/>
              <a:t> </a:t>
            </a:r>
            <a:r>
              <a:rPr lang="en-GB" dirty="0" err="1" smtClean="0"/>
              <a:t>sein</a:t>
            </a:r>
            <a:endParaRPr lang="en-GB" dirty="0" smtClean="0"/>
          </a:p>
        </p:txBody>
      </p:sp>
      <p:sp>
        <p:nvSpPr>
          <p:cNvPr id="1052" name="Rectangle 2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6889" y="1398182"/>
            <a:ext cx="7890563" cy="458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Klicken</a:t>
            </a:r>
            <a:r>
              <a:rPr lang="en-GB" dirty="0" smtClean="0"/>
              <a:t> </a:t>
            </a:r>
            <a:r>
              <a:rPr lang="en-GB" dirty="0" err="1" smtClean="0"/>
              <a:t>Sie</a:t>
            </a:r>
            <a:r>
              <a:rPr lang="en-GB" dirty="0" smtClean="0"/>
              <a:t>, um die </a:t>
            </a:r>
            <a:r>
              <a:rPr lang="en-GB" dirty="0" err="1" smtClean="0"/>
              <a:t>Formate</a:t>
            </a:r>
            <a:r>
              <a:rPr lang="en-GB" dirty="0" smtClean="0"/>
              <a:t> des </a:t>
            </a:r>
            <a:r>
              <a:rPr lang="en-GB" dirty="0" err="1" smtClean="0"/>
              <a:t>Vorlagentextes</a:t>
            </a:r>
            <a:r>
              <a:rPr lang="en-GB" dirty="0" smtClean="0"/>
              <a:t> </a:t>
            </a:r>
            <a:r>
              <a:rPr lang="en-GB" dirty="0" err="1" smtClean="0"/>
              <a:t>zu</a:t>
            </a:r>
            <a:r>
              <a:rPr lang="en-GB" dirty="0" smtClean="0"/>
              <a:t> </a:t>
            </a:r>
            <a:r>
              <a:rPr lang="en-GB" dirty="0" err="1" smtClean="0"/>
              <a:t>bearbeiten</a:t>
            </a:r>
            <a:endParaRPr lang="en-GB" dirty="0" smtClean="0"/>
          </a:p>
          <a:p>
            <a:pPr lvl="1"/>
            <a:r>
              <a:rPr lang="en-GB" dirty="0" err="1" smtClean="0"/>
              <a:t>Zweite</a:t>
            </a:r>
            <a:r>
              <a:rPr lang="en-GB" dirty="0" smtClean="0"/>
              <a:t> </a:t>
            </a:r>
            <a:r>
              <a:rPr lang="en-GB" dirty="0" err="1" smtClean="0"/>
              <a:t>Ebene</a:t>
            </a:r>
            <a:endParaRPr lang="en-GB" dirty="0" smtClean="0"/>
          </a:p>
          <a:p>
            <a:pPr lvl="2"/>
            <a:r>
              <a:rPr lang="en-GB" dirty="0" err="1" smtClean="0"/>
              <a:t>Dritte</a:t>
            </a:r>
            <a:r>
              <a:rPr lang="en-GB" dirty="0" smtClean="0"/>
              <a:t> </a:t>
            </a:r>
            <a:r>
              <a:rPr lang="en-GB" dirty="0" err="1" smtClean="0"/>
              <a:t>Ebene</a:t>
            </a:r>
            <a:endParaRPr lang="en-GB" dirty="0" smtClean="0"/>
          </a:p>
          <a:p>
            <a:pPr lvl="3"/>
            <a:r>
              <a:rPr lang="en-GB" dirty="0" err="1" smtClean="0"/>
              <a:t>Vierte</a:t>
            </a:r>
            <a:r>
              <a:rPr lang="en-GB" dirty="0" smtClean="0"/>
              <a:t> </a:t>
            </a:r>
            <a:r>
              <a:rPr lang="en-GB" dirty="0" err="1" smtClean="0"/>
              <a:t>Ebene</a:t>
            </a:r>
            <a:endParaRPr lang="en-GB" dirty="0" smtClean="0"/>
          </a:p>
          <a:p>
            <a:pPr lvl="4"/>
            <a:r>
              <a:rPr lang="en-GB" dirty="0" err="1" smtClean="0"/>
              <a:t>Fünfte</a:t>
            </a:r>
            <a:r>
              <a:rPr lang="en-GB" dirty="0" smtClean="0"/>
              <a:t> </a:t>
            </a:r>
            <a:r>
              <a:rPr lang="en-GB" dirty="0" err="1" smtClean="0"/>
              <a:t>Ebene</a:t>
            </a:r>
            <a:endParaRPr lang="en-GB" dirty="0" smtClean="0"/>
          </a:p>
        </p:txBody>
      </p:sp>
      <p:sp>
        <p:nvSpPr>
          <p:cNvPr id="1064" name="Line 40"/>
          <p:cNvSpPr>
            <a:spLocks noChangeShapeType="1"/>
          </p:cNvSpPr>
          <p:nvPr/>
        </p:nvSpPr>
        <p:spPr bwMode="auto">
          <a:xfrm flipH="1">
            <a:off x="1166812" y="6048375"/>
            <a:ext cx="761461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pic>
        <p:nvPicPr>
          <p:cNvPr id="1071" name="Picture 47" descr="rotbalken_Agroscope_PPT_S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0"/>
            <a:ext cx="298450" cy="685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3" name="Text Box 49"/>
          <p:cNvSpPr txBox="1">
            <a:spLocks noChangeArrowheads="1"/>
          </p:cNvSpPr>
          <p:nvPr/>
        </p:nvSpPr>
        <p:spPr bwMode="auto">
          <a:xfrm>
            <a:off x="6512050" y="6127750"/>
            <a:ext cx="2266950" cy="12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5000"/>
              </a:lnSpc>
              <a:spcBef>
                <a:spcPct val="50000"/>
              </a:spcBef>
            </a:pPr>
            <a:fld id="{46710109-66D9-4269-ADFB-6DC9820E2C14}" type="slidenum">
              <a:rPr lang="de-CH" sz="850"/>
              <a:pPr algn="r">
                <a:lnSpc>
                  <a:spcPct val="105000"/>
                </a:lnSpc>
                <a:spcBef>
                  <a:spcPct val="50000"/>
                </a:spcBef>
              </a:pPr>
              <a:t>‹Nr.›</a:t>
            </a:fld>
            <a:r>
              <a:rPr lang="de-CH" sz="850" dirty="0"/>
              <a:t> </a:t>
            </a:r>
          </a:p>
        </p:txBody>
      </p:sp>
      <p:sp>
        <p:nvSpPr>
          <p:cNvPr id="1076" name="Text Box 52"/>
          <p:cNvSpPr txBox="1">
            <a:spLocks noChangeArrowheads="1"/>
          </p:cNvSpPr>
          <p:nvPr/>
        </p:nvSpPr>
        <p:spPr bwMode="auto">
          <a:xfrm>
            <a:off x="1074549" y="6086475"/>
            <a:ext cx="619640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de-CH" sz="900" b="1" baseline="0" dirty="0" smtClean="0"/>
              <a:t>Ein Tierwohlindex für alle Fälle? │ 3. Agroscope-Nachhaltigkeitstagung, 21.1.2016, </a:t>
            </a:r>
            <a:r>
              <a:rPr lang="de-CH" sz="900" b="1" baseline="0" dirty="0" err="1" smtClean="0"/>
              <a:t>Reckenholz</a:t>
            </a:r>
            <a:endParaRPr lang="de-CH" sz="900" b="1" dirty="0" smtClean="0"/>
          </a:p>
          <a:p>
            <a:pPr marL="0" marR="0" indent="0" algn="l" defTabSz="914400" rtl="0" eaLnBrk="0" fontAlgn="base" latinLnBrk="0" hangingPunct="0">
              <a:lnSpc>
                <a:spcPts val="12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CH" sz="900" dirty="0" smtClean="0"/>
              <a:t>Nina</a:t>
            </a:r>
            <a:r>
              <a:rPr lang="de-CH" sz="900" baseline="0" dirty="0" smtClean="0"/>
              <a:t> Keil &amp; Christina Rufener, Zentrum für tiergerechte Haltung: Wiederkäuer und Schweine</a:t>
            </a:r>
            <a:endParaRPr lang="de-CH" sz="900" dirty="0" smtClean="0"/>
          </a:p>
        </p:txBody>
      </p:sp>
      <p:pic>
        <p:nvPicPr>
          <p:cNvPr id="10" name="Picture 37" descr="Logo_CMYK_pos"/>
          <p:cNvPicPr>
            <a:picLocks noChangeAspect="1" noChangeArrowheads="1"/>
          </p:cNvPicPr>
          <p:nvPr userDrawn="1"/>
        </p:nvPicPr>
        <p:blipFill rotWithShape="1">
          <a:blip r:embed="rId14"/>
          <a:srcRect/>
          <a:stretch/>
        </p:blipFill>
        <p:spPr bwMode="auto">
          <a:xfrm>
            <a:off x="466255" y="314200"/>
            <a:ext cx="326965" cy="358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7" descr="Logo_CMYK_pos"/>
          <p:cNvPicPr>
            <a:picLocks noChangeAspect="1" noChangeArrowheads="1"/>
          </p:cNvPicPr>
          <p:nvPr userDrawn="1"/>
        </p:nvPicPr>
        <p:blipFill rotWithShape="1">
          <a:blip r:embed="rId14"/>
          <a:srcRect/>
          <a:stretch/>
        </p:blipFill>
        <p:spPr bwMode="auto">
          <a:xfrm>
            <a:off x="457725" y="312985"/>
            <a:ext cx="326965" cy="358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7" descr="Logo_CMYK_pos"/>
          <p:cNvPicPr>
            <a:picLocks noChangeAspect="1" noChangeArrowheads="1"/>
          </p:cNvPicPr>
          <p:nvPr userDrawn="1"/>
        </p:nvPicPr>
        <p:blipFill rotWithShape="1">
          <a:blip r:embed="rId15"/>
          <a:srcRect/>
          <a:stretch/>
        </p:blipFill>
        <p:spPr bwMode="auto">
          <a:xfrm>
            <a:off x="450409" y="317426"/>
            <a:ext cx="326965" cy="358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9pPr>
    </p:titleStyle>
    <p:bodyStyle>
      <a:lvl1pPr marL="177800" indent="-177800" algn="l" rtl="0" eaLnBrk="1" fontAlgn="base" hangingPunct="1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357188" indent="-1778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•"/>
        <a:defRPr sz="2100">
          <a:solidFill>
            <a:schemeClr val="tx1"/>
          </a:solidFill>
          <a:latin typeface="+mn-lt"/>
        </a:defRPr>
      </a:lvl2pPr>
      <a:lvl3pPr marL="534988" indent="-176213" algn="l" rtl="0" eaLnBrk="1" fontAlgn="base" hangingPunct="1">
        <a:spcBef>
          <a:spcPct val="20000"/>
        </a:spcBef>
        <a:spcAft>
          <a:spcPct val="0"/>
        </a:spcAft>
        <a:buClr>
          <a:srgbClr val="B2B2B2"/>
        </a:buClr>
        <a:buChar char="•"/>
        <a:defRPr sz="2100">
          <a:solidFill>
            <a:schemeClr val="tx1"/>
          </a:solidFill>
          <a:latin typeface="+mn-lt"/>
        </a:defRPr>
      </a:lvl3pPr>
      <a:lvl4pPr marL="714375" indent="-177800" algn="l" rtl="0" eaLnBrk="1" fontAlgn="base" hangingPunct="1">
        <a:spcBef>
          <a:spcPct val="20000"/>
        </a:spcBef>
        <a:spcAft>
          <a:spcPct val="0"/>
        </a:spcAft>
        <a:buClr>
          <a:srgbClr val="C0C0C0"/>
        </a:buClr>
        <a:buChar char="•"/>
        <a:defRPr sz="2100">
          <a:solidFill>
            <a:schemeClr val="tx1"/>
          </a:solidFill>
          <a:latin typeface="+mn-lt"/>
        </a:defRPr>
      </a:lvl4pPr>
      <a:lvl5pPr marL="900113" indent="-184150" algn="l" rtl="0" eaLnBrk="1" fontAlgn="base" hangingPunct="1">
        <a:spcBef>
          <a:spcPct val="20000"/>
        </a:spcBef>
        <a:spcAft>
          <a:spcPct val="0"/>
        </a:spcAft>
        <a:buClr>
          <a:srgbClr val="DDDDDD"/>
        </a:buClr>
        <a:buChar char="•"/>
        <a:defRPr sz="2100">
          <a:solidFill>
            <a:schemeClr val="tx1"/>
          </a:solidFill>
          <a:latin typeface="+mn-lt"/>
        </a:defRPr>
      </a:lvl5pPr>
      <a:lvl6pPr marL="1357313" indent="-184150" algn="l" rtl="0" eaLnBrk="1" fontAlgn="base" hangingPunct="1">
        <a:spcBef>
          <a:spcPct val="20000"/>
        </a:spcBef>
        <a:spcAft>
          <a:spcPct val="0"/>
        </a:spcAft>
        <a:buClr>
          <a:srgbClr val="DDDDDD"/>
        </a:buClr>
        <a:buChar char="•"/>
        <a:defRPr sz="2100">
          <a:solidFill>
            <a:schemeClr val="tx1"/>
          </a:solidFill>
          <a:latin typeface="+mn-lt"/>
        </a:defRPr>
      </a:lvl6pPr>
      <a:lvl7pPr marL="1814513" indent="-184150" algn="l" rtl="0" eaLnBrk="1" fontAlgn="base" hangingPunct="1">
        <a:spcBef>
          <a:spcPct val="20000"/>
        </a:spcBef>
        <a:spcAft>
          <a:spcPct val="0"/>
        </a:spcAft>
        <a:buClr>
          <a:srgbClr val="DDDDDD"/>
        </a:buClr>
        <a:buChar char="•"/>
        <a:defRPr sz="2100">
          <a:solidFill>
            <a:schemeClr val="tx1"/>
          </a:solidFill>
          <a:latin typeface="+mn-lt"/>
        </a:defRPr>
      </a:lvl7pPr>
      <a:lvl8pPr marL="2271713" indent="-184150" algn="l" rtl="0" eaLnBrk="1" fontAlgn="base" hangingPunct="1">
        <a:spcBef>
          <a:spcPct val="20000"/>
        </a:spcBef>
        <a:spcAft>
          <a:spcPct val="0"/>
        </a:spcAft>
        <a:buClr>
          <a:srgbClr val="DDDDDD"/>
        </a:buClr>
        <a:buChar char="•"/>
        <a:defRPr sz="2100">
          <a:solidFill>
            <a:schemeClr val="tx1"/>
          </a:solidFill>
          <a:latin typeface="+mn-lt"/>
        </a:defRPr>
      </a:lvl8pPr>
      <a:lvl9pPr marL="2728913" indent="-184150" algn="l" rtl="0" eaLnBrk="1" fontAlgn="base" hangingPunct="1">
        <a:spcBef>
          <a:spcPct val="20000"/>
        </a:spcBef>
        <a:spcAft>
          <a:spcPct val="0"/>
        </a:spcAft>
        <a:buClr>
          <a:srgbClr val="DDDDDD"/>
        </a:buClr>
        <a:buChar char="•"/>
        <a:defRPr sz="21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sz="6000" dirty="0" smtClean="0"/>
              <a:t>Ein Tierwohlindex für alle Fälle?</a:t>
            </a:r>
            <a:endParaRPr lang="de-CH" sz="3200" dirty="0">
              <a:solidFill>
                <a:srgbClr val="C00000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sz="2000" dirty="0"/>
              <a:t>Nina Keil &amp; Christina Rufener</a:t>
            </a:r>
          </a:p>
        </p:txBody>
      </p:sp>
    </p:spTree>
    <p:extLst>
      <p:ext uri="{BB962C8B-B14F-4D97-AF65-F5344CB8AC3E}">
        <p14:creationId xmlns:p14="http://schemas.microsoft.com/office/powerpoint/2010/main" val="2075193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r>
              <a:rPr lang="de-CH" sz="3600" dirty="0">
                <a:solidFill>
                  <a:srgbClr val="C00000"/>
                </a:solidFill>
              </a:rPr>
              <a:t>Praktikabilität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43372" y="986702"/>
            <a:ext cx="7539911" cy="4584825"/>
          </a:xfrm>
        </p:spPr>
        <p:txBody>
          <a:bodyPr/>
          <a:lstStyle/>
          <a:p>
            <a:r>
              <a:rPr lang="de-CH" dirty="0" err="1" smtClean="0"/>
              <a:t>Welfare</a:t>
            </a:r>
            <a:r>
              <a:rPr lang="de-CH" dirty="0" smtClean="0"/>
              <a:t> Quality®: </a:t>
            </a:r>
          </a:p>
          <a:p>
            <a:pPr lvl="1"/>
            <a:r>
              <a:rPr lang="de-CH" dirty="0" smtClean="0"/>
              <a:t>zeitlicher Aufwand hoch:  </a:t>
            </a:r>
            <a:r>
              <a:rPr lang="en-US" dirty="0" smtClean="0"/>
              <a:t>4.4-7.7 </a:t>
            </a:r>
            <a:r>
              <a:rPr lang="en-US" dirty="0" err="1" smtClean="0"/>
              <a:t>Stunden</a:t>
            </a:r>
            <a:r>
              <a:rPr lang="en-US" dirty="0" smtClean="0"/>
              <a:t> für </a:t>
            </a:r>
            <a:r>
              <a:rPr lang="en-US" dirty="0" err="1" smtClean="0"/>
              <a:t>Herden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mit</a:t>
            </a:r>
            <a:r>
              <a:rPr lang="en-US" dirty="0" smtClean="0"/>
              <a:t> </a:t>
            </a:r>
            <a:r>
              <a:rPr lang="de-CH" dirty="0" smtClean="0"/>
              <a:t>25-200 Milchkühen</a:t>
            </a:r>
            <a:endParaRPr lang="de-CH" dirty="0"/>
          </a:p>
          <a:p>
            <a:pPr lvl="1"/>
            <a:r>
              <a:rPr lang="de-CH" dirty="0" smtClean="0"/>
              <a:t>Datenerhebung nur durch geschulte Beobachter und auf dem Betrieb</a:t>
            </a:r>
          </a:p>
          <a:p>
            <a:pPr marL="447675" lvl="1" indent="-265113">
              <a:buFont typeface="Wingdings" panose="05000000000000000000" pitchFamily="2" charset="2"/>
              <a:buChar char="v"/>
            </a:pPr>
            <a:r>
              <a:rPr lang="de-CH" dirty="0" smtClean="0"/>
              <a:t>Gewichtung der Indikatoren noch unzureichend (de Vries et al. 2013)</a:t>
            </a:r>
          </a:p>
          <a:p>
            <a:pPr marL="447675" lvl="1" indent="-265113">
              <a:buFont typeface="Wingdings" panose="05000000000000000000" pitchFamily="2" charset="2"/>
              <a:buChar char="v"/>
            </a:pPr>
            <a:r>
              <a:rPr lang="de-CH" dirty="0" smtClean="0"/>
              <a:t>Umgang mit fehlenden Daten schwierig (Heath et al. 2014)</a:t>
            </a:r>
          </a:p>
          <a:p>
            <a:pPr marL="447675" indent="-265113">
              <a:buFont typeface="Wingdings" panose="05000000000000000000" pitchFamily="2" charset="2"/>
              <a:buChar char="v"/>
            </a:pPr>
            <a:endParaRPr lang="de-CH" dirty="0"/>
          </a:p>
          <a:p>
            <a:r>
              <a:rPr lang="de-CH" dirty="0" smtClean="0"/>
              <a:t>Alternativen?</a:t>
            </a:r>
          </a:p>
          <a:p>
            <a:pPr lvl="1"/>
            <a:r>
              <a:rPr lang="de-CH" dirty="0"/>
              <a:t>Reduktion </a:t>
            </a:r>
            <a:r>
              <a:rPr lang="de-CH" dirty="0" smtClean="0"/>
              <a:t>der </a:t>
            </a:r>
            <a:r>
              <a:rPr lang="de-CH" dirty="0" err="1" smtClean="0"/>
              <a:t>Welfare</a:t>
            </a:r>
            <a:r>
              <a:rPr lang="de-CH" dirty="0" smtClean="0"/>
              <a:t> </a:t>
            </a:r>
            <a:r>
              <a:rPr lang="de-CH" dirty="0"/>
              <a:t>Quality</a:t>
            </a:r>
            <a:r>
              <a:rPr lang="de-CH" dirty="0" smtClean="0"/>
              <a:t>®-Indikatoren</a:t>
            </a:r>
            <a:endParaRPr lang="de-CH" dirty="0"/>
          </a:p>
          <a:p>
            <a:pPr lvl="1"/>
            <a:r>
              <a:rPr lang="de-CH" dirty="0" smtClean="0"/>
              <a:t>Ersatz durch prozess-basierte «Eisbergindikatoren»</a:t>
            </a:r>
            <a:r>
              <a:rPr lang="de-CH" dirty="0"/>
              <a:t/>
            </a:r>
            <a:br>
              <a:rPr lang="de-CH" dirty="0"/>
            </a:br>
            <a:endParaRPr lang="de-CH" dirty="0" smtClean="0"/>
          </a:p>
        </p:txBody>
      </p:sp>
    </p:spTree>
    <p:extLst>
      <p:ext uri="{BB962C8B-B14F-4D97-AF65-F5344CB8AC3E}">
        <p14:creationId xmlns:p14="http://schemas.microsoft.com/office/powerpoint/2010/main" val="409898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>
                <a:solidFill>
                  <a:srgbClr val="C00000"/>
                </a:solidFill>
              </a:rPr>
              <a:t>Praktikabilität: </a:t>
            </a:r>
            <a:br>
              <a:rPr lang="de-CH" dirty="0" smtClean="0">
                <a:solidFill>
                  <a:srgbClr val="C00000"/>
                </a:solidFill>
              </a:rPr>
            </a:br>
            <a:r>
              <a:rPr lang="de-CH" dirty="0" smtClean="0">
                <a:solidFill>
                  <a:srgbClr val="C00000"/>
                </a:solidFill>
              </a:rPr>
              <a:t>Reduktion der Aspekte oder Indikatoren?</a:t>
            </a:r>
            <a:endParaRPr lang="de-CH" dirty="0">
              <a:solidFill>
                <a:srgbClr val="C00000"/>
              </a:solidFill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2284343" y="1671309"/>
            <a:ext cx="4735254" cy="1451515"/>
            <a:chOff x="2247767" y="3628125"/>
            <a:chExt cx="4735254" cy="1451515"/>
          </a:xfrm>
        </p:grpSpPr>
        <p:sp>
          <p:nvSpPr>
            <p:cNvPr id="10" name="Freihandform 9"/>
            <p:cNvSpPr/>
            <p:nvPr/>
          </p:nvSpPr>
          <p:spPr>
            <a:xfrm>
              <a:off x="4517213" y="4474225"/>
              <a:ext cx="1899610" cy="12667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90530"/>
                  </a:lnTo>
                  <a:lnTo>
                    <a:pt x="1899610" y="90530"/>
                  </a:lnTo>
                  <a:lnTo>
                    <a:pt x="1899610" y="126679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Freihandform 10"/>
            <p:cNvSpPr/>
            <p:nvPr/>
          </p:nvSpPr>
          <p:spPr>
            <a:xfrm>
              <a:off x="4517213" y="4474225"/>
              <a:ext cx="677322" cy="26543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29289"/>
                  </a:lnTo>
                  <a:lnTo>
                    <a:pt x="677322" y="229289"/>
                  </a:lnTo>
                  <a:lnTo>
                    <a:pt x="677322" y="265437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reihandform 11"/>
            <p:cNvSpPr/>
            <p:nvPr/>
          </p:nvSpPr>
          <p:spPr>
            <a:xfrm>
              <a:off x="3797053" y="4474225"/>
              <a:ext cx="720159" cy="26655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720159" y="0"/>
                  </a:moveTo>
                  <a:lnTo>
                    <a:pt x="720159" y="230408"/>
                  </a:lnTo>
                  <a:lnTo>
                    <a:pt x="0" y="230408"/>
                  </a:lnTo>
                  <a:lnTo>
                    <a:pt x="0" y="266557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Freihandform 12"/>
            <p:cNvSpPr/>
            <p:nvPr/>
          </p:nvSpPr>
          <p:spPr>
            <a:xfrm>
              <a:off x="2629432" y="4474225"/>
              <a:ext cx="1887781" cy="123438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887781" y="0"/>
                  </a:moveTo>
                  <a:lnTo>
                    <a:pt x="1887781" y="87289"/>
                  </a:lnTo>
                  <a:lnTo>
                    <a:pt x="0" y="87289"/>
                  </a:lnTo>
                  <a:lnTo>
                    <a:pt x="0" y="123438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Ellipse 16"/>
            <p:cNvSpPr/>
            <p:nvPr/>
          </p:nvSpPr>
          <p:spPr>
            <a:xfrm>
              <a:off x="3797249" y="3628125"/>
              <a:ext cx="1439927" cy="846100"/>
            </a:xfrm>
            <a:prstGeom prst="ellipse">
              <a:avLst/>
            </a:prstGeom>
            <a:effectLst>
              <a:innerShdw blurRad="114300">
                <a:prstClr val="black"/>
              </a:inn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Freihandform 17"/>
            <p:cNvSpPr/>
            <p:nvPr/>
          </p:nvSpPr>
          <p:spPr>
            <a:xfrm>
              <a:off x="3795640" y="3860545"/>
              <a:ext cx="1457567" cy="442263"/>
            </a:xfrm>
            <a:custGeom>
              <a:avLst/>
              <a:gdLst>
                <a:gd name="connsiteX0" fmla="*/ 0 w 1457567"/>
                <a:gd name="connsiteY0" fmla="*/ 0 h 442263"/>
                <a:gd name="connsiteX1" fmla="*/ 1457567 w 1457567"/>
                <a:gd name="connsiteY1" fmla="*/ 0 h 442263"/>
                <a:gd name="connsiteX2" fmla="*/ 1457567 w 1457567"/>
                <a:gd name="connsiteY2" fmla="*/ 442263 h 442263"/>
                <a:gd name="connsiteX3" fmla="*/ 0 w 1457567"/>
                <a:gd name="connsiteY3" fmla="*/ 442263 h 442263"/>
                <a:gd name="connsiteX4" fmla="*/ 0 w 1457567"/>
                <a:gd name="connsiteY4" fmla="*/ 0 h 442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57567" h="442263">
                  <a:moveTo>
                    <a:pt x="0" y="0"/>
                  </a:moveTo>
                  <a:lnTo>
                    <a:pt x="1457567" y="0"/>
                  </a:lnTo>
                  <a:lnTo>
                    <a:pt x="1457567" y="442263"/>
                  </a:lnTo>
                  <a:lnTo>
                    <a:pt x="0" y="44226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CH" sz="1400" kern="1200" dirty="0" err="1" smtClean="0"/>
                <a:t>Welfare</a:t>
              </a:r>
              <a:r>
                <a:rPr lang="de-CH" sz="1400" kern="1200" dirty="0" smtClean="0"/>
                <a:t> Quality® </a:t>
              </a:r>
              <a:br>
                <a:rPr lang="de-CH" sz="1400" kern="1200" dirty="0" smtClean="0"/>
              </a:br>
              <a:r>
                <a:rPr lang="de-CH" sz="1400" kern="1200" dirty="0" smtClean="0"/>
                <a:t>Index</a:t>
              </a:r>
              <a:endParaRPr lang="de-CH" sz="1400" kern="1200" dirty="0"/>
            </a:p>
          </p:txBody>
        </p:sp>
        <p:sp>
          <p:nvSpPr>
            <p:cNvPr id="19" name="Ellipse 18"/>
            <p:cNvSpPr/>
            <p:nvPr/>
          </p:nvSpPr>
          <p:spPr>
            <a:xfrm>
              <a:off x="2255046" y="4597664"/>
              <a:ext cx="821845" cy="348064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Freihandform 19"/>
            <p:cNvSpPr/>
            <p:nvPr/>
          </p:nvSpPr>
          <p:spPr>
            <a:xfrm>
              <a:off x="2247767" y="4667563"/>
              <a:ext cx="1002594" cy="228118"/>
            </a:xfrm>
            <a:custGeom>
              <a:avLst/>
              <a:gdLst>
                <a:gd name="connsiteX0" fmla="*/ 0 w 1002594"/>
                <a:gd name="connsiteY0" fmla="*/ 0 h 228118"/>
                <a:gd name="connsiteX1" fmla="*/ 1002594 w 1002594"/>
                <a:gd name="connsiteY1" fmla="*/ 0 h 228118"/>
                <a:gd name="connsiteX2" fmla="*/ 1002594 w 1002594"/>
                <a:gd name="connsiteY2" fmla="*/ 228118 h 228118"/>
                <a:gd name="connsiteX3" fmla="*/ 0 w 1002594"/>
                <a:gd name="connsiteY3" fmla="*/ 228118 h 228118"/>
                <a:gd name="connsiteX4" fmla="*/ 0 w 1002594"/>
                <a:gd name="connsiteY4" fmla="*/ 0 h 228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2594" h="228118">
                  <a:moveTo>
                    <a:pt x="0" y="0"/>
                  </a:moveTo>
                  <a:lnTo>
                    <a:pt x="1002594" y="0"/>
                  </a:lnTo>
                  <a:lnTo>
                    <a:pt x="1002594" y="228118"/>
                  </a:lnTo>
                  <a:lnTo>
                    <a:pt x="0" y="22811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CH" sz="1400" kern="1200" dirty="0" smtClean="0"/>
                <a:t>Aspekt 1</a:t>
              </a:r>
              <a:endParaRPr lang="de-CH" sz="1400" kern="1200" dirty="0"/>
            </a:p>
          </p:txBody>
        </p:sp>
        <p:sp>
          <p:nvSpPr>
            <p:cNvPr id="21" name="Ellipse 20"/>
            <p:cNvSpPr/>
            <p:nvPr/>
          </p:nvSpPr>
          <p:spPr>
            <a:xfrm>
              <a:off x="3318889" y="4740783"/>
              <a:ext cx="956328" cy="338857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Freihandform 21"/>
            <p:cNvSpPr/>
            <p:nvPr/>
          </p:nvSpPr>
          <p:spPr>
            <a:xfrm>
              <a:off x="3406643" y="4765488"/>
              <a:ext cx="956422" cy="299280"/>
            </a:xfrm>
            <a:custGeom>
              <a:avLst/>
              <a:gdLst>
                <a:gd name="connsiteX0" fmla="*/ 0 w 956422"/>
                <a:gd name="connsiteY0" fmla="*/ 0 h 299280"/>
                <a:gd name="connsiteX1" fmla="*/ 956422 w 956422"/>
                <a:gd name="connsiteY1" fmla="*/ 0 h 299280"/>
                <a:gd name="connsiteX2" fmla="*/ 956422 w 956422"/>
                <a:gd name="connsiteY2" fmla="*/ 299280 h 299280"/>
                <a:gd name="connsiteX3" fmla="*/ 0 w 956422"/>
                <a:gd name="connsiteY3" fmla="*/ 299280 h 299280"/>
                <a:gd name="connsiteX4" fmla="*/ 0 w 956422"/>
                <a:gd name="connsiteY4" fmla="*/ 0 h 299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56422" h="299280">
                  <a:moveTo>
                    <a:pt x="0" y="0"/>
                  </a:moveTo>
                  <a:lnTo>
                    <a:pt x="956422" y="0"/>
                  </a:lnTo>
                  <a:lnTo>
                    <a:pt x="956422" y="299280"/>
                  </a:lnTo>
                  <a:lnTo>
                    <a:pt x="0" y="29928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CH" sz="1400" kern="1200" dirty="0" smtClean="0"/>
                <a:t>Aspekt 2</a:t>
              </a:r>
              <a:endParaRPr lang="de-CH" sz="1400" kern="1200" dirty="0"/>
            </a:p>
          </p:txBody>
        </p:sp>
        <p:sp>
          <p:nvSpPr>
            <p:cNvPr id="23" name="Ellipse 22"/>
            <p:cNvSpPr/>
            <p:nvPr/>
          </p:nvSpPr>
          <p:spPr>
            <a:xfrm>
              <a:off x="4661582" y="4739663"/>
              <a:ext cx="1065906" cy="320067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Freihandform 23"/>
            <p:cNvSpPr/>
            <p:nvPr/>
          </p:nvSpPr>
          <p:spPr>
            <a:xfrm>
              <a:off x="4785969" y="4802520"/>
              <a:ext cx="905357" cy="231352"/>
            </a:xfrm>
            <a:custGeom>
              <a:avLst/>
              <a:gdLst>
                <a:gd name="connsiteX0" fmla="*/ 0 w 905357"/>
                <a:gd name="connsiteY0" fmla="*/ 0 h 231352"/>
                <a:gd name="connsiteX1" fmla="*/ 905357 w 905357"/>
                <a:gd name="connsiteY1" fmla="*/ 0 h 231352"/>
                <a:gd name="connsiteX2" fmla="*/ 905357 w 905357"/>
                <a:gd name="connsiteY2" fmla="*/ 231352 h 231352"/>
                <a:gd name="connsiteX3" fmla="*/ 0 w 905357"/>
                <a:gd name="connsiteY3" fmla="*/ 231352 h 231352"/>
                <a:gd name="connsiteX4" fmla="*/ 0 w 905357"/>
                <a:gd name="connsiteY4" fmla="*/ 0 h 231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5357" h="231352">
                  <a:moveTo>
                    <a:pt x="0" y="0"/>
                  </a:moveTo>
                  <a:lnTo>
                    <a:pt x="905357" y="0"/>
                  </a:lnTo>
                  <a:lnTo>
                    <a:pt x="905357" y="231352"/>
                  </a:lnTo>
                  <a:lnTo>
                    <a:pt x="0" y="23135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CH" sz="1400" kern="1200" dirty="0" smtClean="0"/>
                <a:t>Aspekt 3</a:t>
              </a:r>
              <a:endParaRPr lang="de-CH" sz="1400" kern="1200" dirty="0"/>
            </a:p>
          </p:txBody>
        </p:sp>
        <p:sp>
          <p:nvSpPr>
            <p:cNvPr id="25" name="Ellipse 24"/>
            <p:cNvSpPr/>
            <p:nvPr/>
          </p:nvSpPr>
          <p:spPr>
            <a:xfrm>
              <a:off x="5850626" y="4600905"/>
              <a:ext cx="1132395" cy="352917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Freihandform 25"/>
            <p:cNvSpPr/>
            <p:nvPr/>
          </p:nvSpPr>
          <p:spPr>
            <a:xfrm>
              <a:off x="6066935" y="4669322"/>
              <a:ext cx="883057" cy="231352"/>
            </a:xfrm>
            <a:custGeom>
              <a:avLst/>
              <a:gdLst>
                <a:gd name="connsiteX0" fmla="*/ 0 w 883057"/>
                <a:gd name="connsiteY0" fmla="*/ 0 h 231352"/>
                <a:gd name="connsiteX1" fmla="*/ 883057 w 883057"/>
                <a:gd name="connsiteY1" fmla="*/ 0 h 231352"/>
                <a:gd name="connsiteX2" fmla="*/ 883057 w 883057"/>
                <a:gd name="connsiteY2" fmla="*/ 231352 h 231352"/>
                <a:gd name="connsiteX3" fmla="*/ 0 w 883057"/>
                <a:gd name="connsiteY3" fmla="*/ 231352 h 231352"/>
                <a:gd name="connsiteX4" fmla="*/ 0 w 883057"/>
                <a:gd name="connsiteY4" fmla="*/ 0 h 231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3057" h="231352">
                  <a:moveTo>
                    <a:pt x="0" y="0"/>
                  </a:moveTo>
                  <a:lnTo>
                    <a:pt x="883057" y="0"/>
                  </a:lnTo>
                  <a:lnTo>
                    <a:pt x="883057" y="231352"/>
                  </a:lnTo>
                  <a:lnTo>
                    <a:pt x="0" y="23135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CH" sz="1400" kern="1200" dirty="0" smtClean="0"/>
                <a:t>Aspekt X</a:t>
              </a:r>
              <a:endParaRPr lang="de-CH" sz="1400" kern="1200" dirty="0"/>
            </a:p>
          </p:txBody>
        </p:sp>
      </p:grpSp>
      <p:cxnSp>
        <p:nvCxnSpPr>
          <p:cNvPr id="35" name="Gerader Verbinder 34"/>
          <p:cNvCxnSpPr/>
          <p:nvPr/>
        </p:nvCxnSpPr>
        <p:spPr bwMode="auto">
          <a:xfrm flipH="1">
            <a:off x="1738339" y="2953395"/>
            <a:ext cx="622575" cy="45252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Gerader Verbinder 35"/>
          <p:cNvCxnSpPr/>
          <p:nvPr/>
        </p:nvCxnSpPr>
        <p:spPr bwMode="auto">
          <a:xfrm flipH="1">
            <a:off x="2585861" y="3003441"/>
            <a:ext cx="17050" cy="46136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Gerader Verbinder 36"/>
          <p:cNvCxnSpPr/>
          <p:nvPr/>
        </p:nvCxnSpPr>
        <p:spPr bwMode="auto">
          <a:xfrm flipH="1">
            <a:off x="5642366" y="3012275"/>
            <a:ext cx="622575" cy="45252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Gerader Verbinder 37"/>
          <p:cNvCxnSpPr/>
          <p:nvPr/>
        </p:nvCxnSpPr>
        <p:spPr bwMode="auto">
          <a:xfrm flipH="1">
            <a:off x="4352245" y="3102914"/>
            <a:ext cx="622575" cy="45252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" name="Gerader Verbinder 38"/>
          <p:cNvCxnSpPr/>
          <p:nvPr/>
        </p:nvCxnSpPr>
        <p:spPr bwMode="auto">
          <a:xfrm flipH="1">
            <a:off x="3046407" y="3117691"/>
            <a:ext cx="622575" cy="45252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" name="Gerader Verbinder 40"/>
          <p:cNvCxnSpPr/>
          <p:nvPr/>
        </p:nvCxnSpPr>
        <p:spPr bwMode="auto">
          <a:xfrm flipH="1">
            <a:off x="1530853" y="2854822"/>
            <a:ext cx="725126" cy="21311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Gerader Verbinder 42"/>
          <p:cNvCxnSpPr/>
          <p:nvPr/>
        </p:nvCxnSpPr>
        <p:spPr bwMode="auto">
          <a:xfrm flipH="1">
            <a:off x="6546430" y="3009526"/>
            <a:ext cx="17050" cy="46136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Gerader Verbinder 43"/>
          <p:cNvCxnSpPr/>
          <p:nvPr/>
        </p:nvCxnSpPr>
        <p:spPr bwMode="auto">
          <a:xfrm flipH="1">
            <a:off x="5148185" y="3098497"/>
            <a:ext cx="17050" cy="46136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Gerader Verbinder 44"/>
          <p:cNvCxnSpPr/>
          <p:nvPr/>
        </p:nvCxnSpPr>
        <p:spPr bwMode="auto">
          <a:xfrm flipH="1">
            <a:off x="3832410" y="3175242"/>
            <a:ext cx="17050" cy="46136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" name="Rechteck 45"/>
          <p:cNvSpPr/>
          <p:nvPr/>
        </p:nvSpPr>
        <p:spPr bwMode="auto">
          <a:xfrm>
            <a:off x="1199340" y="2997006"/>
            <a:ext cx="434064" cy="244667"/>
          </a:xfrm>
          <a:prstGeom prst="rect">
            <a:avLst/>
          </a:prstGeom>
          <a:solidFill>
            <a:srgbClr val="F1F7F9"/>
          </a:solidFill>
          <a:ln w="44450" cap="flat" cmpd="sng" algn="ctr">
            <a:solidFill>
              <a:srgbClr val="C0D6E6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644525"/>
            <a:r>
              <a:rPr lang="de-CH" sz="1400" b="1" dirty="0" smtClean="0">
                <a:solidFill>
                  <a:schemeClr val="bg2"/>
                </a:solidFill>
                <a:latin typeface="Arial Narrow" pitchFamily="34" charset="0"/>
              </a:rPr>
              <a:t>I1</a:t>
            </a:r>
            <a:endParaRPr lang="de-CH" sz="1400" b="1" dirty="0">
              <a:solidFill>
                <a:schemeClr val="bg2"/>
              </a:solidFill>
              <a:latin typeface="Arial Narrow" pitchFamily="34" charset="0"/>
            </a:endParaRPr>
          </a:p>
        </p:txBody>
      </p:sp>
      <p:sp>
        <p:nvSpPr>
          <p:cNvPr id="47" name="Rechteck 46"/>
          <p:cNvSpPr/>
          <p:nvPr/>
        </p:nvSpPr>
        <p:spPr bwMode="auto">
          <a:xfrm>
            <a:off x="1460394" y="3459529"/>
            <a:ext cx="434064" cy="244667"/>
          </a:xfrm>
          <a:prstGeom prst="rect">
            <a:avLst/>
          </a:prstGeom>
          <a:solidFill>
            <a:srgbClr val="F1F7F9"/>
          </a:solidFill>
          <a:ln w="44450" cap="flat" cmpd="sng" algn="ctr">
            <a:solidFill>
              <a:srgbClr val="C0D6E6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644525"/>
            <a:r>
              <a:rPr lang="de-CH" sz="1400" b="1" dirty="0" smtClean="0">
                <a:solidFill>
                  <a:schemeClr val="bg2"/>
                </a:solidFill>
                <a:latin typeface="Arial Narrow" pitchFamily="34" charset="0"/>
              </a:rPr>
              <a:t>I2</a:t>
            </a:r>
            <a:endParaRPr lang="de-CH" sz="1400" b="1" dirty="0">
              <a:solidFill>
                <a:schemeClr val="bg2"/>
              </a:solidFill>
              <a:latin typeface="Arial Narrow" pitchFamily="34" charset="0"/>
            </a:endParaRPr>
          </a:p>
        </p:txBody>
      </p:sp>
      <p:sp>
        <p:nvSpPr>
          <p:cNvPr id="48" name="Rechteck 47"/>
          <p:cNvSpPr/>
          <p:nvPr/>
        </p:nvSpPr>
        <p:spPr bwMode="auto">
          <a:xfrm>
            <a:off x="2316653" y="3452910"/>
            <a:ext cx="434064" cy="244667"/>
          </a:xfrm>
          <a:prstGeom prst="rect">
            <a:avLst/>
          </a:prstGeom>
          <a:solidFill>
            <a:srgbClr val="F1F7F9"/>
          </a:solidFill>
          <a:ln w="44450" cap="flat" cmpd="sng" algn="ctr">
            <a:solidFill>
              <a:srgbClr val="C0D6E6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644525"/>
            <a:r>
              <a:rPr lang="de-CH" sz="1400" b="1" dirty="0" smtClean="0">
                <a:solidFill>
                  <a:schemeClr val="bg2"/>
                </a:solidFill>
                <a:latin typeface="Arial Narrow" pitchFamily="34" charset="0"/>
              </a:rPr>
              <a:t>I3</a:t>
            </a:r>
            <a:endParaRPr lang="de-CH" sz="1400" b="1" dirty="0">
              <a:solidFill>
                <a:schemeClr val="bg2"/>
              </a:solidFill>
              <a:latin typeface="Arial Narrow" pitchFamily="34" charset="0"/>
            </a:endParaRPr>
          </a:p>
        </p:txBody>
      </p:sp>
      <p:sp>
        <p:nvSpPr>
          <p:cNvPr id="49" name="Rechteck 48"/>
          <p:cNvSpPr/>
          <p:nvPr/>
        </p:nvSpPr>
        <p:spPr bwMode="auto">
          <a:xfrm>
            <a:off x="3569464" y="3600386"/>
            <a:ext cx="434064" cy="244667"/>
          </a:xfrm>
          <a:prstGeom prst="rect">
            <a:avLst/>
          </a:prstGeom>
          <a:solidFill>
            <a:srgbClr val="F1F7F9"/>
          </a:solidFill>
          <a:ln w="44450" cap="flat" cmpd="sng" algn="ctr">
            <a:solidFill>
              <a:srgbClr val="C0D6E6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644525"/>
            <a:r>
              <a:rPr lang="de-CH" sz="1400" b="1" dirty="0" smtClean="0">
                <a:solidFill>
                  <a:schemeClr val="bg2"/>
                </a:solidFill>
                <a:latin typeface="Arial Narrow" pitchFamily="34" charset="0"/>
              </a:rPr>
              <a:t>I5</a:t>
            </a:r>
            <a:endParaRPr lang="de-CH" sz="1400" b="1" dirty="0">
              <a:solidFill>
                <a:schemeClr val="bg2"/>
              </a:solidFill>
              <a:latin typeface="Arial Narrow" pitchFamily="34" charset="0"/>
            </a:endParaRPr>
          </a:p>
        </p:txBody>
      </p:sp>
      <p:sp>
        <p:nvSpPr>
          <p:cNvPr id="50" name="Rechteck 49"/>
          <p:cNvSpPr/>
          <p:nvPr/>
        </p:nvSpPr>
        <p:spPr bwMode="auto">
          <a:xfrm>
            <a:off x="2823361" y="3620590"/>
            <a:ext cx="434064" cy="244667"/>
          </a:xfrm>
          <a:prstGeom prst="rect">
            <a:avLst/>
          </a:prstGeom>
          <a:solidFill>
            <a:srgbClr val="F1F7F9"/>
          </a:solidFill>
          <a:ln w="44450" cap="flat" cmpd="sng" algn="ctr">
            <a:solidFill>
              <a:srgbClr val="C0D6E6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644525"/>
            <a:r>
              <a:rPr lang="de-CH" sz="1400" b="1" dirty="0" smtClean="0">
                <a:solidFill>
                  <a:schemeClr val="bg2"/>
                </a:solidFill>
                <a:latin typeface="Arial Narrow" pitchFamily="34" charset="0"/>
              </a:rPr>
              <a:t>I4</a:t>
            </a:r>
            <a:endParaRPr lang="de-CH" sz="1400" b="1" dirty="0">
              <a:solidFill>
                <a:schemeClr val="bg2"/>
              </a:solidFill>
              <a:latin typeface="Arial Narrow" pitchFamily="34" charset="0"/>
            </a:endParaRPr>
          </a:p>
        </p:txBody>
      </p:sp>
      <p:sp>
        <p:nvSpPr>
          <p:cNvPr id="51" name="Rechteck 50"/>
          <p:cNvSpPr/>
          <p:nvPr/>
        </p:nvSpPr>
        <p:spPr bwMode="auto">
          <a:xfrm>
            <a:off x="4927295" y="3604602"/>
            <a:ext cx="434064" cy="244667"/>
          </a:xfrm>
          <a:prstGeom prst="rect">
            <a:avLst/>
          </a:prstGeom>
          <a:solidFill>
            <a:srgbClr val="F1F7F9"/>
          </a:solidFill>
          <a:ln w="44450" cap="flat" cmpd="sng" algn="ctr">
            <a:solidFill>
              <a:srgbClr val="C0D6E6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644525"/>
            <a:r>
              <a:rPr lang="de-CH" sz="1400" b="1" dirty="0" smtClean="0">
                <a:solidFill>
                  <a:schemeClr val="bg2"/>
                </a:solidFill>
                <a:latin typeface="Arial Narrow" pitchFamily="34" charset="0"/>
              </a:rPr>
              <a:t>I7</a:t>
            </a:r>
            <a:endParaRPr lang="de-CH" sz="1400" b="1" dirty="0">
              <a:solidFill>
                <a:schemeClr val="bg2"/>
              </a:solidFill>
              <a:latin typeface="Arial Narrow" pitchFamily="34" charset="0"/>
            </a:endParaRPr>
          </a:p>
        </p:txBody>
      </p:sp>
      <p:sp>
        <p:nvSpPr>
          <p:cNvPr id="52" name="Rechteck 51"/>
          <p:cNvSpPr/>
          <p:nvPr/>
        </p:nvSpPr>
        <p:spPr bwMode="auto">
          <a:xfrm>
            <a:off x="4193708" y="3605029"/>
            <a:ext cx="434064" cy="244667"/>
          </a:xfrm>
          <a:prstGeom prst="rect">
            <a:avLst/>
          </a:prstGeom>
          <a:solidFill>
            <a:srgbClr val="F1F7F9"/>
          </a:solidFill>
          <a:ln w="44450" cap="flat" cmpd="sng" algn="ctr">
            <a:solidFill>
              <a:srgbClr val="C0D6E6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644525"/>
            <a:r>
              <a:rPr lang="de-CH" sz="1400" b="1" dirty="0" smtClean="0">
                <a:solidFill>
                  <a:schemeClr val="bg2"/>
                </a:solidFill>
                <a:latin typeface="Arial Narrow" pitchFamily="34" charset="0"/>
              </a:rPr>
              <a:t>I6</a:t>
            </a:r>
            <a:endParaRPr lang="de-CH" sz="1400" b="1" dirty="0">
              <a:solidFill>
                <a:schemeClr val="bg2"/>
              </a:solidFill>
              <a:latin typeface="Arial Narrow" pitchFamily="34" charset="0"/>
            </a:endParaRPr>
          </a:p>
        </p:txBody>
      </p:sp>
      <p:sp>
        <p:nvSpPr>
          <p:cNvPr id="53" name="Rechteck 52"/>
          <p:cNvSpPr/>
          <p:nvPr/>
        </p:nvSpPr>
        <p:spPr bwMode="auto">
          <a:xfrm>
            <a:off x="5510870" y="3503263"/>
            <a:ext cx="434064" cy="244667"/>
          </a:xfrm>
          <a:prstGeom prst="rect">
            <a:avLst/>
          </a:prstGeom>
          <a:solidFill>
            <a:srgbClr val="F1F7F9"/>
          </a:solidFill>
          <a:ln w="44450" cap="flat" cmpd="sng" algn="ctr">
            <a:solidFill>
              <a:srgbClr val="C0D6E6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644525"/>
            <a:r>
              <a:rPr lang="de-CH" sz="1400" b="1" dirty="0" smtClean="0">
                <a:solidFill>
                  <a:schemeClr val="bg2"/>
                </a:solidFill>
                <a:latin typeface="Arial Narrow" pitchFamily="34" charset="0"/>
              </a:rPr>
              <a:t>IY</a:t>
            </a:r>
            <a:endParaRPr lang="de-CH" sz="1400" b="1" dirty="0">
              <a:solidFill>
                <a:schemeClr val="bg2"/>
              </a:solidFill>
              <a:latin typeface="Arial Narrow" pitchFamily="34" charset="0"/>
            </a:endParaRPr>
          </a:p>
        </p:txBody>
      </p:sp>
      <p:sp>
        <p:nvSpPr>
          <p:cNvPr id="54" name="Rechteck 53"/>
          <p:cNvSpPr/>
          <p:nvPr/>
        </p:nvSpPr>
        <p:spPr bwMode="auto">
          <a:xfrm>
            <a:off x="6346448" y="3514270"/>
            <a:ext cx="434064" cy="244667"/>
          </a:xfrm>
          <a:prstGeom prst="rect">
            <a:avLst/>
          </a:prstGeom>
          <a:solidFill>
            <a:srgbClr val="F1F7F9"/>
          </a:solidFill>
          <a:ln w="44450" cap="flat" cmpd="sng" algn="ctr">
            <a:solidFill>
              <a:srgbClr val="C0D6E6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644525"/>
            <a:r>
              <a:rPr lang="de-CH" sz="1400" b="1" dirty="0" smtClean="0">
                <a:solidFill>
                  <a:schemeClr val="bg2"/>
                </a:solidFill>
                <a:latin typeface="Arial Narrow" pitchFamily="34" charset="0"/>
              </a:rPr>
              <a:t>IZ</a:t>
            </a:r>
            <a:endParaRPr lang="de-CH" sz="1400" b="1" dirty="0">
              <a:solidFill>
                <a:schemeClr val="bg2"/>
              </a:solidFill>
              <a:latin typeface="Arial Narrow" pitchFamily="34" charset="0"/>
            </a:endParaRPr>
          </a:p>
        </p:txBody>
      </p:sp>
      <p:cxnSp>
        <p:nvCxnSpPr>
          <p:cNvPr id="56" name="Gerade Verbindung mit Pfeil 55"/>
          <p:cNvCxnSpPr/>
          <p:nvPr/>
        </p:nvCxnSpPr>
        <p:spPr bwMode="auto">
          <a:xfrm flipV="1">
            <a:off x="2750717" y="2029968"/>
            <a:ext cx="1035779" cy="48210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E62C00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" name="Gerade Verbindung mit Pfeil 57"/>
          <p:cNvCxnSpPr>
            <a:endCxn id="18" idx="0"/>
          </p:cNvCxnSpPr>
          <p:nvPr/>
        </p:nvCxnSpPr>
        <p:spPr bwMode="auto">
          <a:xfrm flipV="1">
            <a:off x="1484164" y="1903729"/>
            <a:ext cx="2348052" cy="103513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E62C00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0" name="Textfeld 59"/>
          <p:cNvSpPr txBox="1"/>
          <p:nvPr/>
        </p:nvSpPr>
        <p:spPr>
          <a:xfrm>
            <a:off x="1983424" y="1807441"/>
            <a:ext cx="1459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600" b="1" dirty="0" smtClean="0">
                <a:solidFill>
                  <a:srgbClr val="FF0000"/>
                </a:solidFill>
              </a:rPr>
              <a:t>Korrelation?</a:t>
            </a:r>
          </a:p>
        </p:txBody>
      </p:sp>
      <p:sp>
        <p:nvSpPr>
          <p:cNvPr id="61" name="Rechteck 60"/>
          <p:cNvSpPr/>
          <p:nvPr/>
        </p:nvSpPr>
        <p:spPr>
          <a:xfrm>
            <a:off x="1069464" y="4268282"/>
            <a:ext cx="761733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>
              <a:buFont typeface="Wingdings" panose="05000000000000000000" pitchFamily="2" charset="2"/>
              <a:buChar char="v"/>
            </a:pPr>
            <a:r>
              <a:rPr lang="de-CH" sz="1800" dirty="0" smtClean="0">
                <a:latin typeface="Arial Narrow" panose="020B0606020202030204" pitchFamily="34" charset="0"/>
              </a:rPr>
              <a:t>Ausbleiben von Durst (Aspekt) klassifizierte 88% der untersuchten </a:t>
            </a:r>
            <a:r>
              <a:rPr lang="de-CH" sz="1800" dirty="0" smtClean="0">
                <a:latin typeface="Arial Narrow" panose="020B0606020202030204" pitchFamily="34" charset="0"/>
              </a:rPr>
              <a:t>Milchviehbetriebe </a:t>
            </a:r>
            <a:r>
              <a:rPr lang="de-CH" sz="1800" dirty="0" smtClean="0">
                <a:latin typeface="Arial Narrow" panose="020B0606020202030204" pitchFamily="34" charset="0"/>
              </a:rPr>
              <a:t>korrekt (Heath et al. 2014)</a:t>
            </a:r>
            <a:br>
              <a:rPr lang="de-CH" sz="1800" dirty="0" smtClean="0">
                <a:latin typeface="Arial Narrow" panose="020B0606020202030204" pitchFamily="34" charset="0"/>
              </a:rPr>
            </a:br>
            <a:r>
              <a:rPr lang="de-CH" sz="1800" dirty="0" smtClean="0">
                <a:latin typeface="Arial Narrow" panose="020B0606020202030204" pitchFamily="34" charset="0"/>
              </a:rPr>
              <a:t>- fehlerhafte Methodik der Aggregation?</a:t>
            </a:r>
            <a:br>
              <a:rPr lang="de-CH" sz="1800" dirty="0" smtClean="0">
                <a:latin typeface="Arial Narrow" panose="020B0606020202030204" pitchFamily="34" charset="0"/>
              </a:rPr>
            </a:br>
            <a:r>
              <a:rPr lang="de-CH" sz="1800" dirty="0" smtClean="0">
                <a:latin typeface="Arial Narrow" panose="020B0606020202030204" pitchFamily="34" charset="0"/>
              </a:rPr>
              <a:t>- für die Anwendung in der Praxis sinnvoll?</a:t>
            </a:r>
            <a:endParaRPr lang="de-CH" sz="1800" dirty="0">
              <a:latin typeface="Arial Narrow" panose="020B0606020202030204" pitchFamily="34" charset="0"/>
            </a:endParaRPr>
          </a:p>
          <a:p>
            <a:pPr marL="357188" indent="-357188">
              <a:buFont typeface="Wingdings" panose="05000000000000000000" pitchFamily="2" charset="2"/>
              <a:buChar char="v"/>
            </a:pPr>
            <a:endParaRPr lang="de-CH" sz="18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319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>
                <a:solidFill>
                  <a:srgbClr val="C00000"/>
                </a:solidFill>
              </a:rPr>
              <a:t>Praktikabilität: Ersatz durch prozess-basierte «Eisbergindikatoren»?</a:t>
            </a:r>
            <a:endParaRPr lang="de-CH" dirty="0">
              <a:solidFill>
                <a:srgbClr val="C00000"/>
              </a:solidFill>
            </a:endParaRPr>
          </a:p>
        </p:txBody>
      </p:sp>
      <p:sp>
        <p:nvSpPr>
          <p:cNvPr id="4" name="Freihandform 3"/>
          <p:cNvSpPr/>
          <p:nvPr/>
        </p:nvSpPr>
        <p:spPr>
          <a:xfrm>
            <a:off x="7259534" y="1469123"/>
            <a:ext cx="491543" cy="14627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10128"/>
                </a:lnTo>
                <a:lnTo>
                  <a:pt x="491543" y="110128"/>
                </a:lnTo>
                <a:lnTo>
                  <a:pt x="491543" y="146277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ihandform 4"/>
          <p:cNvSpPr/>
          <p:nvPr/>
        </p:nvSpPr>
        <p:spPr>
          <a:xfrm>
            <a:off x="6617258" y="1469123"/>
            <a:ext cx="642275" cy="14627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642275" y="0"/>
                </a:moveTo>
                <a:lnTo>
                  <a:pt x="642275" y="110128"/>
                </a:lnTo>
                <a:lnTo>
                  <a:pt x="0" y="110128"/>
                </a:lnTo>
                <a:lnTo>
                  <a:pt x="0" y="146277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ihandform 7"/>
          <p:cNvSpPr/>
          <p:nvPr/>
        </p:nvSpPr>
        <p:spPr>
          <a:xfrm>
            <a:off x="4479295" y="1013650"/>
            <a:ext cx="2780238" cy="78805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788052"/>
                </a:moveTo>
                <a:lnTo>
                  <a:pt x="2780238" y="0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Freihandform 9"/>
          <p:cNvSpPr/>
          <p:nvPr/>
        </p:nvSpPr>
        <p:spPr>
          <a:xfrm>
            <a:off x="4480637" y="3565206"/>
            <a:ext cx="1899610" cy="12667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90530"/>
                </a:lnTo>
                <a:lnTo>
                  <a:pt x="1899610" y="90530"/>
                </a:lnTo>
                <a:lnTo>
                  <a:pt x="1899610" y="126679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Freihandform 10"/>
          <p:cNvSpPr/>
          <p:nvPr/>
        </p:nvSpPr>
        <p:spPr>
          <a:xfrm>
            <a:off x="4480637" y="3565206"/>
            <a:ext cx="677322" cy="26543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29289"/>
                </a:lnTo>
                <a:lnTo>
                  <a:pt x="677322" y="229289"/>
                </a:lnTo>
                <a:lnTo>
                  <a:pt x="677322" y="265437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Freihandform 11"/>
          <p:cNvSpPr/>
          <p:nvPr/>
        </p:nvSpPr>
        <p:spPr>
          <a:xfrm>
            <a:off x="3760477" y="3565206"/>
            <a:ext cx="720159" cy="26655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720159" y="0"/>
                </a:moveTo>
                <a:lnTo>
                  <a:pt x="720159" y="230408"/>
                </a:lnTo>
                <a:lnTo>
                  <a:pt x="0" y="230408"/>
                </a:lnTo>
                <a:lnTo>
                  <a:pt x="0" y="266557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Freihandform 12"/>
          <p:cNvSpPr/>
          <p:nvPr/>
        </p:nvSpPr>
        <p:spPr>
          <a:xfrm>
            <a:off x="2592856" y="3565206"/>
            <a:ext cx="1887781" cy="12343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887781" y="0"/>
                </a:moveTo>
                <a:lnTo>
                  <a:pt x="1887781" y="87289"/>
                </a:lnTo>
                <a:lnTo>
                  <a:pt x="0" y="87289"/>
                </a:lnTo>
                <a:lnTo>
                  <a:pt x="0" y="123438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Ellipse 14"/>
          <p:cNvSpPr/>
          <p:nvPr/>
        </p:nvSpPr>
        <p:spPr>
          <a:xfrm>
            <a:off x="3577616" y="1406227"/>
            <a:ext cx="1835052" cy="788052"/>
          </a:xfrm>
          <a:prstGeom prst="ellipse">
            <a:avLst/>
          </a:prstGeom>
          <a:solidFill>
            <a:srgbClr val="FFC000"/>
          </a:solidFill>
          <a:effectLst>
            <a:innerShdw blurRad="114300">
              <a:prstClr val="black"/>
            </a:inn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Freihandform 15"/>
          <p:cNvSpPr/>
          <p:nvPr/>
        </p:nvSpPr>
        <p:spPr>
          <a:xfrm>
            <a:off x="3739754" y="1656059"/>
            <a:ext cx="1460846" cy="231352"/>
          </a:xfrm>
          <a:custGeom>
            <a:avLst/>
            <a:gdLst>
              <a:gd name="connsiteX0" fmla="*/ 0 w 1460846"/>
              <a:gd name="connsiteY0" fmla="*/ 0 h 231352"/>
              <a:gd name="connsiteX1" fmla="*/ 1460846 w 1460846"/>
              <a:gd name="connsiteY1" fmla="*/ 0 h 231352"/>
              <a:gd name="connsiteX2" fmla="*/ 1460846 w 1460846"/>
              <a:gd name="connsiteY2" fmla="*/ 231352 h 231352"/>
              <a:gd name="connsiteX3" fmla="*/ 0 w 1460846"/>
              <a:gd name="connsiteY3" fmla="*/ 231352 h 231352"/>
              <a:gd name="connsiteX4" fmla="*/ 0 w 1460846"/>
              <a:gd name="connsiteY4" fmla="*/ 0 h 231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0846" h="231352">
                <a:moveTo>
                  <a:pt x="0" y="0"/>
                </a:moveTo>
                <a:lnTo>
                  <a:pt x="1460846" y="0"/>
                </a:lnTo>
                <a:lnTo>
                  <a:pt x="1460846" y="231352"/>
                </a:lnTo>
                <a:lnTo>
                  <a:pt x="0" y="23135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3340" tIns="53340" rIns="53340" bIns="53340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CH" sz="1400" kern="1200" dirty="0" smtClean="0"/>
              <a:t>«Eisberg-indikator»</a:t>
            </a:r>
            <a:endParaRPr lang="de-CH" sz="1400" kern="1200" dirty="0"/>
          </a:p>
        </p:txBody>
      </p:sp>
      <p:sp>
        <p:nvSpPr>
          <p:cNvPr id="17" name="Ellipse 16"/>
          <p:cNvSpPr/>
          <p:nvPr/>
        </p:nvSpPr>
        <p:spPr>
          <a:xfrm>
            <a:off x="3760673" y="2719106"/>
            <a:ext cx="1439927" cy="846100"/>
          </a:xfrm>
          <a:prstGeom prst="ellipse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Freihandform 17"/>
          <p:cNvSpPr/>
          <p:nvPr/>
        </p:nvSpPr>
        <p:spPr>
          <a:xfrm>
            <a:off x="3768208" y="2951526"/>
            <a:ext cx="1457567" cy="442263"/>
          </a:xfrm>
          <a:custGeom>
            <a:avLst/>
            <a:gdLst>
              <a:gd name="connsiteX0" fmla="*/ 0 w 1457567"/>
              <a:gd name="connsiteY0" fmla="*/ 0 h 442263"/>
              <a:gd name="connsiteX1" fmla="*/ 1457567 w 1457567"/>
              <a:gd name="connsiteY1" fmla="*/ 0 h 442263"/>
              <a:gd name="connsiteX2" fmla="*/ 1457567 w 1457567"/>
              <a:gd name="connsiteY2" fmla="*/ 442263 h 442263"/>
              <a:gd name="connsiteX3" fmla="*/ 0 w 1457567"/>
              <a:gd name="connsiteY3" fmla="*/ 442263 h 442263"/>
              <a:gd name="connsiteX4" fmla="*/ 0 w 1457567"/>
              <a:gd name="connsiteY4" fmla="*/ 0 h 442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7567" h="442263">
                <a:moveTo>
                  <a:pt x="0" y="0"/>
                </a:moveTo>
                <a:lnTo>
                  <a:pt x="1457567" y="0"/>
                </a:lnTo>
                <a:lnTo>
                  <a:pt x="1457567" y="442263"/>
                </a:lnTo>
                <a:lnTo>
                  <a:pt x="0" y="44226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3340" tIns="53340" rIns="53340" bIns="53340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CH" sz="1400" kern="1200" dirty="0" err="1" smtClean="0"/>
              <a:t>Animal-based</a:t>
            </a:r>
            <a:r>
              <a:rPr lang="de-CH" sz="1400" kern="1200" dirty="0" smtClean="0"/>
              <a:t> </a:t>
            </a:r>
            <a:r>
              <a:rPr lang="de-CH" sz="1400" kern="1200" dirty="0" err="1" smtClean="0"/>
              <a:t>Welfare</a:t>
            </a:r>
            <a:r>
              <a:rPr lang="de-CH" sz="1400" kern="1200" dirty="0" smtClean="0"/>
              <a:t/>
            </a:r>
            <a:br>
              <a:rPr lang="de-CH" sz="1400" kern="1200" dirty="0" smtClean="0"/>
            </a:br>
            <a:r>
              <a:rPr lang="de-CH" sz="1400" kern="1200" dirty="0" smtClean="0"/>
              <a:t>Index</a:t>
            </a:r>
            <a:endParaRPr lang="de-CH" sz="1400" kern="1200" dirty="0"/>
          </a:p>
        </p:txBody>
      </p:sp>
      <p:sp>
        <p:nvSpPr>
          <p:cNvPr id="19" name="Ellipse 18"/>
          <p:cNvSpPr/>
          <p:nvPr/>
        </p:nvSpPr>
        <p:spPr>
          <a:xfrm>
            <a:off x="2218471" y="3688645"/>
            <a:ext cx="748770" cy="348063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Freihandform 19"/>
          <p:cNvSpPr/>
          <p:nvPr/>
        </p:nvSpPr>
        <p:spPr>
          <a:xfrm>
            <a:off x="2147183" y="3758544"/>
            <a:ext cx="1002594" cy="228118"/>
          </a:xfrm>
          <a:custGeom>
            <a:avLst/>
            <a:gdLst>
              <a:gd name="connsiteX0" fmla="*/ 0 w 1002594"/>
              <a:gd name="connsiteY0" fmla="*/ 0 h 228118"/>
              <a:gd name="connsiteX1" fmla="*/ 1002594 w 1002594"/>
              <a:gd name="connsiteY1" fmla="*/ 0 h 228118"/>
              <a:gd name="connsiteX2" fmla="*/ 1002594 w 1002594"/>
              <a:gd name="connsiteY2" fmla="*/ 228118 h 228118"/>
              <a:gd name="connsiteX3" fmla="*/ 0 w 1002594"/>
              <a:gd name="connsiteY3" fmla="*/ 228118 h 228118"/>
              <a:gd name="connsiteX4" fmla="*/ 0 w 1002594"/>
              <a:gd name="connsiteY4" fmla="*/ 0 h 228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594" h="228118">
                <a:moveTo>
                  <a:pt x="0" y="0"/>
                </a:moveTo>
                <a:lnTo>
                  <a:pt x="1002594" y="0"/>
                </a:lnTo>
                <a:lnTo>
                  <a:pt x="1002594" y="228118"/>
                </a:lnTo>
                <a:lnTo>
                  <a:pt x="0" y="22811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3340" tIns="53340" rIns="53340" bIns="53340" numCol="1" spcCol="1270" anchor="ctr" anchorCtr="0">
            <a:noAutofit/>
          </a:bodyPr>
          <a:lstStyle/>
          <a:p>
            <a:pPr lvl="0" algn="l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CH" sz="1400" kern="1200" dirty="0" smtClean="0"/>
              <a:t>Aspekt 1</a:t>
            </a:r>
            <a:endParaRPr lang="de-CH" sz="1400" kern="1200" dirty="0"/>
          </a:p>
        </p:txBody>
      </p:sp>
      <p:sp>
        <p:nvSpPr>
          <p:cNvPr id="21" name="Ellipse 20"/>
          <p:cNvSpPr/>
          <p:nvPr/>
        </p:nvSpPr>
        <p:spPr>
          <a:xfrm>
            <a:off x="3282313" y="3831764"/>
            <a:ext cx="956328" cy="338857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Freihandform 21"/>
          <p:cNvSpPr/>
          <p:nvPr/>
        </p:nvSpPr>
        <p:spPr>
          <a:xfrm>
            <a:off x="3370067" y="3856469"/>
            <a:ext cx="956422" cy="299280"/>
          </a:xfrm>
          <a:custGeom>
            <a:avLst/>
            <a:gdLst>
              <a:gd name="connsiteX0" fmla="*/ 0 w 956422"/>
              <a:gd name="connsiteY0" fmla="*/ 0 h 299280"/>
              <a:gd name="connsiteX1" fmla="*/ 956422 w 956422"/>
              <a:gd name="connsiteY1" fmla="*/ 0 h 299280"/>
              <a:gd name="connsiteX2" fmla="*/ 956422 w 956422"/>
              <a:gd name="connsiteY2" fmla="*/ 299280 h 299280"/>
              <a:gd name="connsiteX3" fmla="*/ 0 w 956422"/>
              <a:gd name="connsiteY3" fmla="*/ 299280 h 299280"/>
              <a:gd name="connsiteX4" fmla="*/ 0 w 956422"/>
              <a:gd name="connsiteY4" fmla="*/ 0 h 299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422" h="299280">
                <a:moveTo>
                  <a:pt x="0" y="0"/>
                </a:moveTo>
                <a:lnTo>
                  <a:pt x="956422" y="0"/>
                </a:lnTo>
                <a:lnTo>
                  <a:pt x="956422" y="299280"/>
                </a:lnTo>
                <a:lnTo>
                  <a:pt x="0" y="29928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3340" tIns="53340" rIns="53340" bIns="53340" numCol="1" spcCol="1270" anchor="ctr" anchorCtr="0">
            <a:noAutofit/>
          </a:bodyPr>
          <a:lstStyle/>
          <a:p>
            <a:pPr lvl="0" algn="l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CH" sz="1400" kern="1200" dirty="0" smtClean="0"/>
              <a:t>Aspekt 2</a:t>
            </a:r>
            <a:endParaRPr lang="de-CH" sz="1400" kern="1200" dirty="0"/>
          </a:p>
        </p:txBody>
      </p:sp>
      <p:sp>
        <p:nvSpPr>
          <p:cNvPr id="23" name="Ellipse 22"/>
          <p:cNvSpPr/>
          <p:nvPr/>
        </p:nvSpPr>
        <p:spPr>
          <a:xfrm>
            <a:off x="4625006" y="3830644"/>
            <a:ext cx="1065906" cy="320067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4" name="Freihandform 23"/>
          <p:cNvSpPr/>
          <p:nvPr/>
        </p:nvSpPr>
        <p:spPr>
          <a:xfrm>
            <a:off x="4749393" y="3893501"/>
            <a:ext cx="905357" cy="231352"/>
          </a:xfrm>
          <a:custGeom>
            <a:avLst/>
            <a:gdLst>
              <a:gd name="connsiteX0" fmla="*/ 0 w 905357"/>
              <a:gd name="connsiteY0" fmla="*/ 0 h 231352"/>
              <a:gd name="connsiteX1" fmla="*/ 905357 w 905357"/>
              <a:gd name="connsiteY1" fmla="*/ 0 h 231352"/>
              <a:gd name="connsiteX2" fmla="*/ 905357 w 905357"/>
              <a:gd name="connsiteY2" fmla="*/ 231352 h 231352"/>
              <a:gd name="connsiteX3" fmla="*/ 0 w 905357"/>
              <a:gd name="connsiteY3" fmla="*/ 231352 h 231352"/>
              <a:gd name="connsiteX4" fmla="*/ 0 w 905357"/>
              <a:gd name="connsiteY4" fmla="*/ 0 h 231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357" h="231352">
                <a:moveTo>
                  <a:pt x="0" y="0"/>
                </a:moveTo>
                <a:lnTo>
                  <a:pt x="905357" y="0"/>
                </a:lnTo>
                <a:lnTo>
                  <a:pt x="905357" y="231352"/>
                </a:lnTo>
                <a:lnTo>
                  <a:pt x="0" y="23135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3340" tIns="53340" rIns="53340" bIns="53340" numCol="1" spcCol="1270" anchor="ctr" anchorCtr="0">
            <a:noAutofit/>
          </a:bodyPr>
          <a:lstStyle/>
          <a:p>
            <a:pPr lvl="0" algn="l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CH" sz="1400" kern="1200" dirty="0" smtClean="0"/>
              <a:t>Aspekt 3</a:t>
            </a:r>
            <a:endParaRPr lang="de-CH" sz="1400" kern="1200" dirty="0"/>
          </a:p>
        </p:txBody>
      </p:sp>
      <p:sp>
        <p:nvSpPr>
          <p:cNvPr id="25" name="Ellipse 24"/>
          <p:cNvSpPr/>
          <p:nvPr/>
        </p:nvSpPr>
        <p:spPr>
          <a:xfrm>
            <a:off x="5814050" y="3691886"/>
            <a:ext cx="1132395" cy="352917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6" name="Freihandform 25"/>
          <p:cNvSpPr/>
          <p:nvPr/>
        </p:nvSpPr>
        <p:spPr>
          <a:xfrm>
            <a:off x="6030359" y="3760303"/>
            <a:ext cx="883057" cy="231352"/>
          </a:xfrm>
          <a:custGeom>
            <a:avLst/>
            <a:gdLst>
              <a:gd name="connsiteX0" fmla="*/ 0 w 883057"/>
              <a:gd name="connsiteY0" fmla="*/ 0 h 231352"/>
              <a:gd name="connsiteX1" fmla="*/ 883057 w 883057"/>
              <a:gd name="connsiteY1" fmla="*/ 0 h 231352"/>
              <a:gd name="connsiteX2" fmla="*/ 883057 w 883057"/>
              <a:gd name="connsiteY2" fmla="*/ 231352 h 231352"/>
              <a:gd name="connsiteX3" fmla="*/ 0 w 883057"/>
              <a:gd name="connsiteY3" fmla="*/ 231352 h 231352"/>
              <a:gd name="connsiteX4" fmla="*/ 0 w 883057"/>
              <a:gd name="connsiteY4" fmla="*/ 0 h 231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3057" h="231352">
                <a:moveTo>
                  <a:pt x="0" y="0"/>
                </a:moveTo>
                <a:lnTo>
                  <a:pt x="883057" y="0"/>
                </a:lnTo>
                <a:lnTo>
                  <a:pt x="883057" y="231352"/>
                </a:lnTo>
                <a:lnTo>
                  <a:pt x="0" y="23135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3340" tIns="53340" rIns="53340" bIns="53340" numCol="1" spcCol="1270" anchor="ctr" anchorCtr="0">
            <a:noAutofit/>
          </a:bodyPr>
          <a:lstStyle/>
          <a:p>
            <a:pPr lvl="0" algn="l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CH" sz="1400" kern="1200" dirty="0" smtClean="0"/>
              <a:t>Aspekt X</a:t>
            </a:r>
            <a:endParaRPr lang="de-CH" sz="1400" kern="1200" dirty="0"/>
          </a:p>
        </p:txBody>
      </p:sp>
      <p:sp>
        <p:nvSpPr>
          <p:cNvPr id="27" name="Ellipse 26"/>
          <p:cNvSpPr/>
          <p:nvPr/>
        </p:nvSpPr>
        <p:spPr>
          <a:xfrm>
            <a:off x="6756367" y="1013650"/>
            <a:ext cx="1006333" cy="455473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8" name="Freihandform 27"/>
          <p:cNvSpPr/>
          <p:nvPr/>
        </p:nvSpPr>
        <p:spPr>
          <a:xfrm>
            <a:off x="6878892" y="1013650"/>
            <a:ext cx="886222" cy="429589"/>
          </a:xfrm>
          <a:custGeom>
            <a:avLst/>
            <a:gdLst>
              <a:gd name="connsiteX0" fmla="*/ 0 w 886222"/>
              <a:gd name="connsiteY0" fmla="*/ 0 h 429589"/>
              <a:gd name="connsiteX1" fmla="*/ 886222 w 886222"/>
              <a:gd name="connsiteY1" fmla="*/ 0 h 429589"/>
              <a:gd name="connsiteX2" fmla="*/ 886222 w 886222"/>
              <a:gd name="connsiteY2" fmla="*/ 429589 h 429589"/>
              <a:gd name="connsiteX3" fmla="*/ 0 w 886222"/>
              <a:gd name="connsiteY3" fmla="*/ 429589 h 429589"/>
              <a:gd name="connsiteX4" fmla="*/ 0 w 886222"/>
              <a:gd name="connsiteY4" fmla="*/ 0 h 429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6222" h="429589">
                <a:moveTo>
                  <a:pt x="0" y="0"/>
                </a:moveTo>
                <a:lnTo>
                  <a:pt x="886222" y="0"/>
                </a:lnTo>
                <a:lnTo>
                  <a:pt x="886222" y="429589"/>
                </a:lnTo>
                <a:lnTo>
                  <a:pt x="0" y="42958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3340" tIns="53340" rIns="53340" bIns="53340" numCol="1" spcCol="1270" anchor="ctr" anchorCtr="0">
            <a:noAutofit/>
          </a:bodyPr>
          <a:lstStyle/>
          <a:p>
            <a:pPr lvl="0" algn="l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CH" sz="1400" kern="1200" dirty="0" smtClean="0"/>
              <a:t>Gesamt-mortalität</a:t>
            </a:r>
            <a:endParaRPr lang="de-CH" sz="1400" kern="1200" dirty="0"/>
          </a:p>
        </p:txBody>
      </p:sp>
      <p:sp>
        <p:nvSpPr>
          <p:cNvPr id="29" name="Ellipse 28"/>
          <p:cNvSpPr/>
          <p:nvPr/>
        </p:nvSpPr>
        <p:spPr>
          <a:xfrm>
            <a:off x="6220576" y="1615400"/>
            <a:ext cx="793364" cy="475941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0" name="Freihandform 29"/>
          <p:cNvSpPr/>
          <p:nvPr/>
        </p:nvSpPr>
        <p:spPr>
          <a:xfrm>
            <a:off x="6255284" y="1727284"/>
            <a:ext cx="863974" cy="231352"/>
          </a:xfrm>
          <a:custGeom>
            <a:avLst/>
            <a:gdLst>
              <a:gd name="connsiteX0" fmla="*/ 0 w 863974"/>
              <a:gd name="connsiteY0" fmla="*/ 0 h 231352"/>
              <a:gd name="connsiteX1" fmla="*/ 863974 w 863974"/>
              <a:gd name="connsiteY1" fmla="*/ 0 h 231352"/>
              <a:gd name="connsiteX2" fmla="*/ 863974 w 863974"/>
              <a:gd name="connsiteY2" fmla="*/ 231352 h 231352"/>
              <a:gd name="connsiteX3" fmla="*/ 0 w 863974"/>
              <a:gd name="connsiteY3" fmla="*/ 231352 h 231352"/>
              <a:gd name="connsiteX4" fmla="*/ 0 w 863974"/>
              <a:gd name="connsiteY4" fmla="*/ 0 h 231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974" h="231352">
                <a:moveTo>
                  <a:pt x="0" y="0"/>
                </a:moveTo>
                <a:lnTo>
                  <a:pt x="863974" y="0"/>
                </a:lnTo>
                <a:lnTo>
                  <a:pt x="863974" y="231352"/>
                </a:lnTo>
                <a:lnTo>
                  <a:pt x="0" y="23135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3340" tIns="53340" rIns="53340" bIns="53340" numCol="1" spcCol="1270" anchor="ctr" anchorCtr="0">
            <a:noAutofit/>
          </a:bodyPr>
          <a:lstStyle/>
          <a:p>
            <a:pPr lvl="0" algn="l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CH" sz="1400" kern="1200" dirty="0" smtClean="0"/>
              <a:t>Jungtier-mortalität</a:t>
            </a:r>
            <a:endParaRPr lang="de-CH" sz="1400" kern="1200" dirty="0"/>
          </a:p>
        </p:txBody>
      </p:sp>
      <p:sp>
        <p:nvSpPr>
          <p:cNvPr id="31" name="Ellipse 30"/>
          <p:cNvSpPr/>
          <p:nvPr/>
        </p:nvSpPr>
        <p:spPr>
          <a:xfrm>
            <a:off x="7350554" y="1615399"/>
            <a:ext cx="872415" cy="475941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2" name="Freihandform 31"/>
          <p:cNvSpPr/>
          <p:nvPr/>
        </p:nvSpPr>
        <p:spPr>
          <a:xfrm>
            <a:off x="7455872" y="1751979"/>
            <a:ext cx="918193" cy="231352"/>
          </a:xfrm>
          <a:custGeom>
            <a:avLst/>
            <a:gdLst>
              <a:gd name="connsiteX0" fmla="*/ 0 w 918193"/>
              <a:gd name="connsiteY0" fmla="*/ 0 h 231352"/>
              <a:gd name="connsiteX1" fmla="*/ 918193 w 918193"/>
              <a:gd name="connsiteY1" fmla="*/ 0 h 231352"/>
              <a:gd name="connsiteX2" fmla="*/ 918193 w 918193"/>
              <a:gd name="connsiteY2" fmla="*/ 231352 h 231352"/>
              <a:gd name="connsiteX3" fmla="*/ 0 w 918193"/>
              <a:gd name="connsiteY3" fmla="*/ 231352 h 231352"/>
              <a:gd name="connsiteX4" fmla="*/ 0 w 918193"/>
              <a:gd name="connsiteY4" fmla="*/ 0 h 231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8193" h="231352">
                <a:moveTo>
                  <a:pt x="0" y="0"/>
                </a:moveTo>
                <a:lnTo>
                  <a:pt x="918193" y="0"/>
                </a:lnTo>
                <a:lnTo>
                  <a:pt x="918193" y="231352"/>
                </a:lnTo>
                <a:lnTo>
                  <a:pt x="0" y="23135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3340" tIns="53340" rIns="53340" bIns="53340" numCol="1" spcCol="1270" anchor="ctr" anchorCtr="0">
            <a:noAutofit/>
          </a:bodyPr>
          <a:lstStyle/>
          <a:p>
            <a:pPr lvl="0" algn="l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CH" sz="1400" kern="1200" dirty="0" smtClean="0"/>
              <a:t>Mortalität Adulte</a:t>
            </a:r>
            <a:endParaRPr lang="de-CH" sz="1400" kern="1200" dirty="0"/>
          </a:p>
        </p:txBody>
      </p:sp>
      <p:sp>
        <p:nvSpPr>
          <p:cNvPr id="7" name="Textfeld 6"/>
          <p:cNvSpPr txBox="1"/>
          <p:nvPr/>
        </p:nvSpPr>
        <p:spPr>
          <a:xfrm>
            <a:off x="5381346" y="1167997"/>
            <a:ext cx="1521392" cy="295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323" dirty="0">
                <a:latin typeface="+mn-lt"/>
              </a:rPr>
              <a:t>z.B.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3477945" y="2308241"/>
            <a:ext cx="1521392" cy="295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323" dirty="0" smtClean="0">
                <a:solidFill>
                  <a:srgbClr val="E62C00"/>
                </a:solidFill>
                <a:latin typeface="+mn-lt"/>
              </a:rPr>
              <a:t>Korrelation?</a:t>
            </a:r>
            <a:endParaRPr lang="de-CH" sz="1323" dirty="0">
              <a:solidFill>
                <a:srgbClr val="E62C00"/>
              </a:solidFill>
              <a:latin typeface="+mn-lt"/>
            </a:endParaRPr>
          </a:p>
        </p:txBody>
      </p:sp>
      <p:sp>
        <p:nvSpPr>
          <p:cNvPr id="33" name="Rechteck 32"/>
          <p:cNvSpPr/>
          <p:nvPr/>
        </p:nvSpPr>
        <p:spPr>
          <a:xfrm>
            <a:off x="1143372" y="4464082"/>
            <a:ext cx="761733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>
              <a:buFont typeface="Wingdings" panose="05000000000000000000" pitchFamily="2" charset="2"/>
              <a:buChar char="v"/>
            </a:pPr>
            <a:r>
              <a:rPr lang="de-CH" sz="1800" b="1" dirty="0" smtClean="0">
                <a:latin typeface="Arial Narrow" panose="020B0606020202030204" pitchFamily="34" charset="0"/>
              </a:rPr>
              <a:t>Milchkuh</a:t>
            </a:r>
            <a:r>
              <a:rPr lang="de-CH" sz="1800" dirty="0" smtClean="0">
                <a:latin typeface="Arial Narrow" panose="020B0606020202030204" pitchFamily="34" charset="0"/>
              </a:rPr>
              <a:t>: Fertilität, Jungtiersterblichkeit (</a:t>
            </a:r>
            <a:r>
              <a:rPr lang="de-CH" sz="1800" dirty="0" err="1" smtClean="0">
                <a:latin typeface="Arial Narrow" panose="020B0606020202030204" pitchFamily="34" charset="0"/>
              </a:rPr>
              <a:t>Sandgren</a:t>
            </a:r>
            <a:r>
              <a:rPr lang="de-CH" sz="1800" dirty="0" smtClean="0">
                <a:latin typeface="Arial Narrow" panose="020B0606020202030204" pitchFamily="34" charset="0"/>
              </a:rPr>
              <a:t> et al. 2009); Milchleistung, Abgangsrate, </a:t>
            </a:r>
            <a:r>
              <a:rPr lang="de-CH" sz="1800" dirty="0" err="1" smtClean="0">
                <a:latin typeface="Arial Narrow" panose="020B0606020202030204" pitchFamily="34" charset="0"/>
              </a:rPr>
              <a:t>Abkalberate</a:t>
            </a:r>
            <a:r>
              <a:rPr lang="de-CH" sz="1800" dirty="0" smtClean="0">
                <a:latin typeface="Arial Narrow" panose="020B0606020202030204" pitchFamily="34" charset="0"/>
              </a:rPr>
              <a:t> (de Vries et al. 2011); Abgangsrate (de Vries et al. 2014); Abgangsrate, </a:t>
            </a:r>
            <a:r>
              <a:rPr lang="de-CH" sz="1800" dirty="0" err="1" smtClean="0">
                <a:latin typeface="Arial Narrow" panose="020B0606020202030204" pitchFamily="34" charset="0"/>
              </a:rPr>
              <a:t>Abkalbeintervall</a:t>
            </a:r>
            <a:r>
              <a:rPr lang="de-CH" sz="1800" dirty="0" smtClean="0">
                <a:latin typeface="Arial Narrow" panose="020B0606020202030204" pitchFamily="34" charset="0"/>
              </a:rPr>
              <a:t> (Krug et al. 2015)</a:t>
            </a:r>
          </a:p>
          <a:p>
            <a:pPr marL="357188" indent="-357188">
              <a:buFont typeface="Wingdings" panose="05000000000000000000" pitchFamily="2" charset="2"/>
              <a:buChar char="v"/>
            </a:pPr>
            <a:r>
              <a:rPr lang="de-CH" sz="1800" b="1" dirty="0" smtClean="0">
                <a:latin typeface="Arial Narrow" panose="020B0606020202030204" pitchFamily="34" charset="0"/>
              </a:rPr>
              <a:t>Zuchtsau</a:t>
            </a:r>
            <a:r>
              <a:rPr lang="de-CH" sz="1800" dirty="0" smtClean="0">
                <a:latin typeface="Arial Narrow" panose="020B0606020202030204" pitchFamily="34" charset="0"/>
              </a:rPr>
              <a:t>: kein linearer Zusammenhang von tierbasierten Indikatoren mit Daten der Fleischbeschau, Mortalität, Medikamenteneinsatz (</a:t>
            </a:r>
            <a:r>
              <a:rPr lang="de-CH" sz="1800" dirty="0" err="1" smtClean="0">
                <a:latin typeface="Arial Narrow" panose="020B0606020202030204" pitchFamily="34" charset="0"/>
              </a:rPr>
              <a:t>Knage</a:t>
            </a:r>
            <a:r>
              <a:rPr lang="de-CH" sz="1800" dirty="0" smtClean="0">
                <a:latin typeface="Arial Narrow" panose="020B0606020202030204" pitchFamily="34" charset="0"/>
              </a:rPr>
              <a:t>-Rasmussen et al. 2015)</a:t>
            </a:r>
          </a:p>
        </p:txBody>
      </p:sp>
      <p:cxnSp>
        <p:nvCxnSpPr>
          <p:cNvPr id="35" name="Gerade Verbindung mit Pfeil 34"/>
          <p:cNvCxnSpPr>
            <a:stCxn id="15" idx="4"/>
            <a:endCxn id="17" idx="0"/>
          </p:cNvCxnSpPr>
          <p:nvPr/>
        </p:nvCxnSpPr>
        <p:spPr bwMode="auto">
          <a:xfrm flipH="1">
            <a:off x="4480637" y="2194279"/>
            <a:ext cx="14505" cy="52482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E62C00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425529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z="3600" dirty="0">
                <a:solidFill>
                  <a:srgbClr val="C00000"/>
                </a:solidFill>
              </a:rPr>
              <a:t>Trade-offs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 smtClean="0"/>
              <a:t>Eisbergindikatoren: </a:t>
            </a:r>
          </a:p>
          <a:p>
            <a:pPr marL="536576" lvl="1" indent="-357188">
              <a:buFont typeface="Wingdings" panose="05000000000000000000" pitchFamily="2" charset="2"/>
              <a:buChar char="v"/>
            </a:pPr>
            <a:r>
              <a:rPr lang="de-CH" sz="1800" dirty="0" smtClean="0">
                <a:latin typeface="Arial Narrow" panose="020B0606020202030204" pitchFamily="34" charset="0"/>
              </a:rPr>
              <a:t>Negative Beziehung zwischen Spezifität </a:t>
            </a:r>
            <a:r>
              <a:rPr lang="de-CH" sz="1800" dirty="0">
                <a:latin typeface="Arial Narrow" panose="020B0606020202030204" pitchFamily="34" charset="0"/>
              </a:rPr>
              <a:t>und Sensitivität (de Vries et al 2014)</a:t>
            </a:r>
          </a:p>
          <a:p>
            <a:endParaRPr lang="de-CH" dirty="0" smtClean="0"/>
          </a:p>
          <a:p>
            <a:r>
              <a:rPr lang="de-CH" dirty="0" smtClean="0"/>
              <a:t>zwischen Tierwohlindikatoren: </a:t>
            </a:r>
          </a:p>
          <a:p>
            <a:endParaRPr lang="de-CH" dirty="0"/>
          </a:p>
          <a:p>
            <a:endParaRPr lang="de-CH" dirty="0" smtClean="0"/>
          </a:p>
          <a:p>
            <a:endParaRPr lang="de-CH" dirty="0" smtClean="0"/>
          </a:p>
          <a:p>
            <a:pPr marL="536576" lvl="1" indent="-357188">
              <a:buFont typeface="Wingdings" panose="05000000000000000000" pitchFamily="2" charset="2"/>
              <a:buChar char="v"/>
            </a:pPr>
            <a:r>
              <a:rPr lang="de-CH" sz="1800" dirty="0" smtClean="0">
                <a:latin typeface="Arial Narrow" panose="020B0606020202030204" pitchFamily="34" charset="0"/>
              </a:rPr>
              <a:t>Indikatoren von Gesundheit und Sozialverhalten korrelieren nicht (de Vries 2015)</a:t>
            </a:r>
          </a:p>
          <a:p>
            <a:endParaRPr lang="de-CH" dirty="0" smtClean="0"/>
          </a:p>
          <a:p>
            <a:r>
              <a:rPr lang="de-CH" dirty="0" smtClean="0"/>
              <a:t>zu anderen Indikatoren der Nachhaltigkeit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de-CH" dirty="0"/>
              <a:t> </a:t>
            </a:r>
            <a:r>
              <a:rPr lang="de-CH" sz="1800" dirty="0" smtClean="0">
                <a:latin typeface="Arial Narrow" panose="020B0606020202030204" pitchFamily="34" charset="0"/>
              </a:rPr>
              <a:t>nicht-linearer Zusammenhang von </a:t>
            </a:r>
            <a:r>
              <a:rPr lang="de-CH" sz="1800" dirty="0" err="1" smtClean="0">
                <a:latin typeface="Arial Narrow" panose="020B0606020202030204" pitchFamily="34" charset="0"/>
              </a:rPr>
              <a:t>Tierwohl</a:t>
            </a:r>
            <a:r>
              <a:rPr lang="de-CH" sz="1800" dirty="0" smtClean="0">
                <a:latin typeface="Arial Narrow" panose="020B0606020202030204" pitchFamily="34" charset="0"/>
              </a:rPr>
              <a:t> und ökonomischer Effizienz (</a:t>
            </a:r>
            <a:r>
              <a:rPr lang="de-CH" sz="1800" dirty="0" err="1" smtClean="0">
                <a:latin typeface="Arial Narrow" panose="020B0606020202030204" pitchFamily="34" charset="0"/>
              </a:rPr>
              <a:t>Allendorf</a:t>
            </a:r>
            <a:r>
              <a:rPr lang="de-CH" sz="1800" dirty="0" smtClean="0">
                <a:latin typeface="Arial Narrow" panose="020B0606020202030204" pitchFamily="34" charset="0"/>
              </a:rPr>
              <a:t> 2015)</a:t>
            </a:r>
          </a:p>
        </p:txBody>
      </p:sp>
      <p:cxnSp>
        <p:nvCxnSpPr>
          <p:cNvPr id="4" name="Gerader Verbinder 3"/>
          <p:cNvCxnSpPr/>
          <p:nvPr/>
        </p:nvCxnSpPr>
        <p:spPr bwMode="auto">
          <a:xfrm flipH="1">
            <a:off x="1738339" y="3191139"/>
            <a:ext cx="622575" cy="45252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" name="Gerader Verbinder 4"/>
          <p:cNvCxnSpPr/>
          <p:nvPr/>
        </p:nvCxnSpPr>
        <p:spPr bwMode="auto">
          <a:xfrm flipH="1">
            <a:off x="2585861" y="3241185"/>
            <a:ext cx="17050" cy="46136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Gerader Verbinder 5"/>
          <p:cNvCxnSpPr/>
          <p:nvPr/>
        </p:nvCxnSpPr>
        <p:spPr bwMode="auto">
          <a:xfrm flipH="1">
            <a:off x="1530853" y="3092566"/>
            <a:ext cx="725126" cy="21311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Rechteck 6"/>
          <p:cNvSpPr/>
          <p:nvPr/>
        </p:nvSpPr>
        <p:spPr bwMode="auto">
          <a:xfrm>
            <a:off x="1199340" y="3234750"/>
            <a:ext cx="434064" cy="244667"/>
          </a:xfrm>
          <a:prstGeom prst="rect">
            <a:avLst/>
          </a:prstGeom>
          <a:solidFill>
            <a:srgbClr val="F1F7F9"/>
          </a:solidFill>
          <a:ln w="44450" cap="flat" cmpd="sng" algn="ctr">
            <a:solidFill>
              <a:srgbClr val="C0D6E6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644525"/>
            <a:r>
              <a:rPr lang="de-CH" sz="1400" b="1" dirty="0" smtClean="0">
                <a:solidFill>
                  <a:schemeClr val="bg2"/>
                </a:solidFill>
                <a:latin typeface="Arial Narrow" pitchFamily="34" charset="0"/>
              </a:rPr>
              <a:t>I1</a:t>
            </a:r>
            <a:endParaRPr lang="de-CH" sz="1400" b="1" dirty="0">
              <a:solidFill>
                <a:schemeClr val="bg2"/>
              </a:solidFill>
              <a:latin typeface="Arial Narrow" pitchFamily="34" charset="0"/>
            </a:endParaRPr>
          </a:p>
        </p:txBody>
      </p:sp>
      <p:sp>
        <p:nvSpPr>
          <p:cNvPr id="8" name="Rechteck 7"/>
          <p:cNvSpPr/>
          <p:nvPr/>
        </p:nvSpPr>
        <p:spPr bwMode="auto">
          <a:xfrm>
            <a:off x="1460394" y="3697273"/>
            <a:ext cx="434064" cy="244667"/>
          </a:xfrm>
          <a:prstGeom prst="rect">
            <a:avLst/>
          </a:prstGeom>
          <a:solidFill>
            <a:srgbClr val="F1F7F9"/>
          </a:solidFill>
          <a:ln w="44450" cap="flat" cmpd="sng" algn="ctr">
            <a:solidFill>
              <a:srgbClr val="C0D6E6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644525"/>
            <a:r>
              <a:rPr lang="de-CH" sz="1400" b="1" dirty="0" smtClean="0">
                <a:solidFill>
                  <a:schemeClr val="bg2"/>
                </a:solidFill>
                <a:latin typeface="Arial Narrow" pitchFamily="34" charset="0"/>
              </a:rPr>
              <a:t>I2</a:t>
            </a:r>
            <a:endParaRPr lang="de-CH" sz="1400" b="1" dirty="0">
              <a:solidFill>
                <a:schemeClr val="bg2"/>
              </a:solidFill>
              <a:latin typeface="Arial Narrow" pitchFamily="34" charset="0"/>
            </a:endParaRPr>
          </a:p>
        </p:txBody>
      </p:sp>
      <p:sp>
        <p:nvSpPr>
          <p:cNvPr id="9" name="Rechteck 8"/>
          <p:cNvSpPr/>
          <p:nvPr/>
        </p:nvSpPr>
        <p:spPr bwMode="auto">
          <a:xfrm>
            <a:off x="2316653" y="3690654"/>
            <a:ext cx="434064" cy="244667"/>
          </a:xfrm>
          <a:prstGeom prst="rect">
            <a:avLst/>
          </a:prstGeom>
          <a:solidFill>
            <a:srgbClr val="F1F7F9"/>
          </a:solidFill>
          <a:ln w="44450" cap="flat" cmpd="sng" algn="ctr">
            <a:solidFill>
              <a:srgbClr val="C0D6E6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644525"/>
            <a:r>
              <a:rPr lang="de-CH" sz="1400" b="1" dirty="0" smtClean="0">
                <a:solidFill>
                  <a:schemeClr val="bg2"/>
                </a:solidFill>
                <a:latin typeface="Arial Narrow" pitchFamily="34" charset="0"/>
              </a:rPr>
              <a:t>I3</a:t>
            </a:r>
            <a:endParaRPr lang="de-CH" sz="1400" b="1" dirty="0">
              <a:solidFill>
                <a:schemeClr val="bg2"/>
              </a:solidFill>
              <a:latin typeface="Arial Narrow" pitchFamily="34" charset="0"/>
            </a:endParaRPr>
          </a:p>
        </p:txBody>
      </p:sp>
      <p:sp>
        <p:nvSpPr>
          <p:cNvPr id="10" name="Ellipse 9"/>
          <p:cNvSpPr/>
          <p:nvPr/>
        </p:nvSpPr>
        <p:spPr bwMode="auto">
          <a:xfrm>
            <a:off x="2414016" y="2834640"/>
            <a:ext cx="1124712" cy="338328"/>
          </a:xfrm>
          <a:prstGeom prst="ellipse">
            <a:avLst/>
          </a:prstGeom>
          <a:solidFill>
            <a:srgbClr val="F1F7F9"/>
          </a:solidFill>
          <a:ln w="44450" cap="flat" cmpd="sng" algn="ctr">
            <a:solidFill>
              <a:srgbClr val="C0D6E6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644525"/>
            <a:r>
              <a:rPr lang="de-CH" sz="1400" b="1" dirty="0" smtClean="0">
                <a:solidFill>
                  <a:schemeClr val="bg2"/>
                </a:solidFill>
                <a:latin typeface="Arial Narrow" pitchFamily="34" charset="0"/>
              </a:rPr>
              <a:t>Aspekt 1</a:t>
            </a:r>
            <a:endParaRPr lang="de-CH" sz="1400" b="1" dirty="0">
              <a:solidFill>
                <a:schemeClr val="bg2"/>
              </a:solidFill>
              <a:latin typeface="Arial Narrow" pitchFamily="34" charset="0"/>
            </a:endParaRPr>
          </a:p>
        </p:txBody>
      </p:sp>
      <p:cxnSp>
        <p:nvCxnSpPr>
          <p:cNvPr id="11" name="Gerader Verbinder 10"/>
          <p:cNvCxnSpPr/>
          <p:nvPr/>
        </p:nvCxnSpPr>
        <p:spPr bwMode="auto">
          <a:xfrm flipH="1">
            <a:off x="3896799" y="3199987"/>
            <a:ext cx="622575" cy="45252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Gerader Verbinder 11"/>
          <p:cNvCxnSpPr/>
          <p:nvPr/>
        </p:nvCxnSpPr>
        <p:spPr bwMode="auto">
          <a:xfrm flipH="1">
            <a:off x="4682802" y="3257538"/>
            <a:ext cx="17050" cy="46136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Rechteck 12"/>
          <p:cNvSpPr/>
          <p:nvPr/>
        </p:nvSpPr>
        <p:spPr bwMode="auto">
          <a:xfrm>
            <a:off x="4419856" y="3682682"/>
            <a:ext cx="434064" cy="244667"/>
          </a:xfrm>
          <a:prstGeom prst="rect">
            <a:avLst/>
          </a:prstGeom>
          <a:solidFill>
            <a:srgbClr val="F1F7F9"/>
          </a:solidFill>
          <a:ln w="44450" cap="flat" cmpd="sng" algn="ctr">
            <a:solidFill>
              <a:srgbClr val="C0D6E6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644525"/>
            <a:r>
              <a:rPr lang="de-CH" sz="1400" b="1" dirty="0" smtClean="0">
                <a:solidFill>
                  <a:schemeClr val="bg2"/>
                </a:solidFill>
                <a:latin typeface="Arial Narrow" pitchFamily="34" charset="0"/>
              </a:rPr>
              <a:t>I5</a:t>
            </a:r>
            <a:endParaRPr lang="de-CH" sz="1400" b="1" dirty="0">
              <a:solidFill>
                <a:schemeClr val="bg2"/>
              </a:solidFill>
              <a:latin typeface="Arial Narrow" pitchFamily="34" charset="0"/>
            </a:endParaRPr>
          </a:p>
        </p:txBody>
      </p:sp>
      <p:sp>
        <p:nvSpPr>
          <p:cNvPr id="14" name="Rechteck 13"/>
          <p:cNvSpPr/>
          <p:nvPr/>
        </p:nvSpPr>
        <p:spPr bwMode="auto">
          <a:xfrm>
            <a:off x="3673753" y="3702886"/>
            <a:ext cx="434064" cy="244667"/>
          </a:xfrm>
          <a:prstGeom prst="rect">
            <a:avLst/>
          </a:prstGeom>
          <a:solidFill>
            <a:srgbClr val="F1F7F9"/>
          </a:solidFill>
          <a:ln w="44450" cap="flat" cmpd="sng" algn="ctr">
            <a:solidFill>
              <a:srgbClr val="C0D6E6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644525"/>
            <a:r>
              <a:rPr lang="de-CH" sz="1400" b="1" dirty="0" smtClean="0">
                <a:solidFill>
                  <a:schemeClr val="bg2"/>
                </a:solidFill>
                <a:latin typeface="Arial Narrow" pitchFamily="34" charset="0"/>
              </a:rPr>
              <a:t>I4</a:t>
            </a:r>
            <a:endParaRPr lang="de-CH" sz="1400" b="1" dirty="0">
              <a:solidFill>
                <a:schemeClr val="bg2"/>
              </a:solidFill>
              <a:latin typeface="Arial Narrow" pitchFamily="34" charset="0"/>
            </a:endParaRPr>
          </a:p>
        </p:txBody>
      </p:sp>
      <p:sp>
        <p:nvSpPr>
          <p:cNvPr id="15" name="Ellipse 14"/>
          <p:cNvSpPr/>
          <p:nvPr/>
        </p:nvSpPr>
        <p:spPr bwMode="auto">
          <a:xfrm>
            <a:off x="4128971" y="2840614"/>
            <a:ext cx="1124712" cy="338328"/>
          </a:xfrm>
          <a:prstGeom prst="ellipse">
            <a:avLst/>
          </a:prstGeom>
          <a:solidFill>
            <a:srgbClr val="F1F7F9"/>
          </a:solidFill>
          <a:ln w="44450" cap="flat" cmpd="sng" algn="ctr">
            <a:solidFill>
              <a:srgbClr val="C0D6E6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644525"/>
            <a:r>
              <a:rPr lang="de-CH" sz="1400" b="1" dirty="0" smtClean="0">
                <a:solidFill>
                  <a:schemeClr val="bg2"/>
                </a:solidFill>
                <a:latin typeface="Arial Narrow" pitchFamily="34" charset="0"/>
              </a:rPr>
              <a:t>Aspekt 2</a:t>
            </a:r>
            <a:endParaRPr lang="de-CH" sz="1400" b="1" dirty="0">
              <a:solidFill>
                <a:schemeClr val="bg2"/>
              </a:solidFill>
              <a:latin typeface="Arial Narrow" pitchFamily="34" charset="0"/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4946665" y="3690594"/>
            <a:ext cx="3251938" cy="295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323" dirty="0" smtClean="0">
                <a:solidFill>
                  <a:srgbClr val="FF0000"/>
                </a:solidFill>
                <a:latin typeface="+mn-lt"/>
              </a:rPr>
              <a:t>Keine / positive / negative Korrelation?</a:t>
            </a:r>
            <a:endParaRPr lang="de-CH" sz="1323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22" name="Gerade Verbindung mit Pfeil 21"/>
          <p:cNvCxnSpPr/>
          <p:nvPr/>
        </p:nvCxnSpPr>
        <p:spPr bwMode="auto">
          <a:xfrm>
            <a:off x="2750717" y="3805015"/>
            <a:ext cx="923036" cy="1459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Gerade Verbindung mit Pfeil 22"/>
          <p:cNvCxnSpPr/>
          <p:nvPr/>
        </p:nvCxnSpPr>
        <p:spPr bwMode="auto">
          <a:xfrm>
            <a:off x="1261400" y="3563399"/>
            <a:ext cx="143457" cy="29812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75579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>
                <a:solidFill>
                  <a:srgbClr val="C00000"/>
                </a:solidFill>
              </a:rPr>
              <a:t>Tierwohlbeurteilung</a:t>
            </a:r>
            <a:endParaRPr lang="de-CH" dirty="0">
              <a:solidFill>
                <a:srgbClr val="C00000"/>
              </a:solidFill>
            </a:endParaRPr>
          </a:p>
        </p:txBody>
      </p:sp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xfrm>
            <a:off x="1143372" y="1068998"/>
            <a:ext cx="7082711" cy="4584825"/>
          </a:xfrm>
        </p:spPr>
        <p:txBody>
          <a:bodyPr>
            <a:noAutofit/>
          </a:bodyPr>
          <a:lstStyle/>
          <a:p>
            <a:endParaRPr lang="de-CH" sz="700" dirty="0" smtClean="0"/>
          </a:p>
          <a:p>
            <a:r>
              <a:rPr lang="de-CH" sz="1600" dirty="0" smtClean="0"/>
              <a:t>Tierwohl</a:t>
            </a:r>
          </a:p>
          <a:p>
            <a:pPr marL="447675" lvl="1" indent="-268288"/>
            <a:r>
              <a:rPr lang="de-CH" sz="1600" dirty="0" smtClean="0"/>
              <a:t>ist nicht abschliessend definierbar</a:t>
            </a:r>
          </a:p>
          <a:p>
            <a:pPr marL="447675" lvl="1" indent="-268288"/>
            <a:r>
              <a:rPr lang="de-CH" sz="1600" dirty="0" smtClean="0"/>
              <a:t>ist mehrdimensional </a:t>
            </a:r>
            <a:r>
              <a:rPr lang="de-CH" sz="1600" dirty="0"/>
              <a:t>und muss auch so erfasst </a:t>
            </a:r>
            <a:r>
              <a:rPr lang="de-CH" sz="1600" dirty="0" smtClean="0"/>
              <a:t>werden</a:t>
            </a:r>
          </a:p>
          <a:p>
            <a:pPr marL="447675" lvl="1" indent="-268288"/>
            <a:r>
              <a:rPr lang="de-CH" sz="1600" dirty="0" smtClean="0"/>
              <a:t>ist abhängig </a:t>
            </a:r>
            <a:r>
              <a:rPr lang="de-CH" sz="1600" dirty="0"/>
              <a:t>von Werten und </a:t>
            </a:r>
            <a:r>
              <a:rPr lang="de-CH" sz="1600" dirty="0" smtClean="0"/>
              <a:t>Idealen</a:t>
            </a:r>
          </a:p>
          <a:p>
            <a:pPr lvl="1"/>
            <a:endParaRPr lang="de-CH" sz="1600" dirty="0"/>
          </a:p>
          <a:p>
            <a:r>
              <a:rPr lang="de-CH" sz="1600" dirty="0" smtClean="0"/>
              <a:t>Tierwohlbewertung</a:t>
            </a:r>
          </a:p>
          <a:p>
            <a:pPr marL="447675" lvl="1" indent="-268288"/>
            <a:r>
              <a:rPr lang="de-CH" sz="1600" dirty="0"/>
              <a:t>kann NIE rein wissenschaftlich begründet sein</a:t>
            </a:r>
          </a:p>
          <a:p>
            <a:pPr marL="447675" lvl="1" indent="-268288"/>
            <a:r>
              <a:rPr lang="de-CH" sz="1600" dirty="0" smtClean="0"/>
              <a:t>erfolgt </a:t>
            </a:r>
            <a:r>
              <a:rPr lang="de-CH" sz="1600" dirty="0"/>
              <a:t>indirekt durch Variablen</a:t>
            </a:r>
          </a:p>
          <a:p>
            <a:pPr marL="447675" lvl="1" indent="-268288"/>
            <a:r>
              <a:rPr lang="de-CH" sz="1600" dirty="0"/>
              <a:t>es gibt keinen Golden Standard</a:t>
            </a:r>
          </a:p>
          <a:p>
            <a:pPr marL="447675" lvl="1" indent="-268288">
              <a:buFont typeface="Wingdings" panose="05000000000000000000" pitchFamily="2" charset="2"/>
              <a:buChar char="Ø"/>
            </a:pPr>
            <a:r>
              <a:rPr lang="de-CH" sz="1600" dirty="0" smtClean="0">
                <a:solidFill>
                  <a:srgbClr val="C00000"/>
                </a:solidFill>
              </a:rPr>
              <a:t>ist abhängig vom Ziel und Verwendungszweck </a:t>
            </a:r>
          </a:p>
          <a:p>
            <a:pPr marL="447675" lvl="1" indent="-268288">
              <a:buFont typeface="Wingdings" panose="05000000000000000000" pitchFamily="2" charset="2"/>
              <a:buChar char="Ø"/>
            </a:pPr>
            <a:r>
              <a:rPr lang="de-CH" sz="1600" dirty="0" smtClean="0">
                <a:solidFill>
                  <a:srgbClr val="C00000"/>
                </a:solidFill>
              </a:rPr>
              <a:t>negative Beziehung zwischen </a:t>
            </a:r>
            <a:r>
              <a:rPr lang="de-CH" sz="1600" dirty="0">
                <a:solidFill>
                  <a:srgbClr val="C00000"/>
                </a:solidFill>
              </a:rPr>
              <a:t>Aufwand und </a:t>
            </a:r>
            <a:r>
              <a:rPr lang="de-CH" sz="1600" dirty="0" smtClean="0">
                <a:solidFill>
                  <a:srgbClr val="C00000"/>
                </a:solidFill>
              </a:rPr>
              <a:t>Aussagekraft</a:t>
            </a:r>
          </a:p>
          <a:p>
            <a:pPr marL="447675" lvl="1" indent="-268288">
              <a:buFont typeface="Wingdings" panose="05000000000000000000" pitchFamily="2" charset="2"/>
              <a:buChar char="Ø"/>
            </a:pPr>
            <a:r>
              <a:rPr lang="de-CH" sz="1600" dirty="0" smtClean="0">
                <a:solidFill>
                  <a:srgbClr val="C00000"/>
                </a:solidFill>
              </a:rPr>
              <a:t>negative </a:t>
            </a:r>
            <a:r>
              <a:rPr lang="de-CH" sz="1600" dirty="0">
                <a:solidFill>
                  <a:srgbClr val="C00000"/>
                </a:solidFill>
              </a:rPr>
              <a:t>Beziehung zwischen </a:t>
            </a:r>
            <a:r>
              <a:rPr lang="de-CH" sz="1600" dirty="0" smtClean="0">
                <a:solidFill>
                  <a:srgbClr val="C00000"/>
                </a:solidFill>
              </a:rPr>
              <a:t>Sensitivität und Spezifität</a:t>
            </a:r>
            <a:endParaRPr lang="de-CH" sz="16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de-CH" sz="2800" dirty="0" smtClean="0"/>
          </a:p>
          <a:p>
            <a:pPr marL="0" indent="0">
              <a:buNone/>
            </a:pPr>
            <a:r>
              <a:rPr lang="de-CH" sz="2800" dirty="0" smtClean="0"/>
              <a:t>«</a:t>
            </a:r>
            <a:r>
              <a:rPr lang="de-CH" sz="2800" dirty="0" err="1"/>
              <a:t>Tierwohl</a:t>
            </a:r>
            <a:r>
              <a:rPr lang="de-CH" sz="2800" dirty="0"/>
              <a:t> ist, was der Tierwohlindex misst»</a:t>
            </a:r>
          </a:p>
          <a:p>
            <a:endParaRPr lang="de-CH" sz="1600" dirty="0"/>
          </a:p>
        </p:txBody>
      </p:sp>
      <p:grpSp>
        <p:nvGrpSpPr>
          <p:cNvPr id="5" name="Gruppieren 4"/>
          <p:cNvGrpSpPr/>
          <p:nvPr/>
        </p:nvGrpSpPr>
        <p:grpSpPr>
          <a:xfrm>
            <a:off x="5980626" y="399460"/>
            <a:ext cx="2689781" cy="1339075"/>
            <a:chOff x="1237488" y="3591230"/>
            <a:chExt cx="4449911" cy="2432799"/>
          </a:xfrm>
        </p:grpSpPr>
        <p:pic>
          <p:nvPicPr>
            <p:cNvPr id="6" name="Grafik 5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237488" y="3703066"/>
              <a:ext cx="2246376" cy="1594104"/>
            </a:xfrm>
            <a:prstGeom prst="rect">
              <a:avLst/>
            </a:prstGeom>
          </p:spPr>
        </p:pic>
        <p:pic>
          <p:nvPicPr>
            <p:cNvPr id="7" name="Grafik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87372" y="3591230"/>
              <a:ext cx="2300027" cy="2432799"/>
            </a:xfrm>
            <a:prstGeom prst="rect">
              <a:avLst/>
            </a:prstGeom>
          </p:spPr>
        </p:pic>
      </p:grpSp>
      <p:sp>
        <p:nvSpPr>
          <p:cNvPr id="8" name="Rechteck 7"/>
          <p:cNvSpPr/>
          <p:nvPr/>
        </p:nvSpPr>
        <p:spPr>
          <a:xfrm>
            <a:off x="6864641" y="153499"/>
            <a:ext cx="4154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!</a:t>
            </a:r>
            <a:endParaRPr lang="de-DE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2161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Titel 1"/>
          <p:cNvSpPr txBox="1">
            <a:spLocks/>
          </p:cNvSpPr>
          <p:nvPr/>
        </p:nvSpPr>
        <p:spPr>
          <a:xfrm>
            <a:off x="1143372" y="264085"/>
            <a:ext cx="7971360" cy="989013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CH" kern="0" dirty="0" smtClean="0">
                <a:solidFill>
                  <a:srgbClr val="C00000"/>
                </a:solidFill>
              </a:rPr>
              <a:t>BTS und RAUS als Tierwohlindikator?</a:t>
            </a:r>
            <a:endParaRPr lang="de-CH" kern="0" dirty="0">
              <a:solidFill>
                <a:srgbClr val="C00000"/>
              </a:solidFill>
            </a:endParaRP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542" y="1105053"/>
            <a:ext cx="8522947" cy="3566469"/>
          </a:xfrm>
          <a:prstGeom prst="rect">
            <a:avLst/>
          </a:prstGeom>
        </p:spPr>
      </p:pic>
      <p:sp>
        <p:nvSpPr>
          <p:cNvPr id="3" name="Rechteck 2"/>
          <p:cNvSpPr/>
          <p:nvPr/>
        </p:nvSpPr>
        <p:spPr>
          <a:xfrm>
            <a:off x="1606730" y="5107258"/>
            <a:ext cx="64835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de-CH" sz="1800" dirty="0">
                <a:latin typeface="Arial Narrow" panose="020B0606020202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(</a:t>
            </a:r>
            <a:r>
              <a:rPr lang="de-CH" sz="1800" dirty="0" smtClean="0">
                <a:latin typeface="Arial Narrow" panose="020B0606020202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0)  deckt </a:t>
            </a:r>
            <a:r>
              <a:rPr lang="de-CH" sz="1800" dirty="0">
                <a:latin typeface="Arial Narrow" panose="020B0606020202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den Aspekt minimal </a:t>
            </a:r>
            <a:r>
              <a:rPr lang="de-CH" sz="1800" dirty="0" smtClean="0">
                <a:latin typeface="Arial Narrow" panose="020B0606020202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ab</a:t>
            </a:r>
          </a:p>
          <a:p>
            <a:pPr marL="342900" indent="-342900" algn="just">
              <a:spcAft>
                <a:spcPts val="0"/>
              </a:spcAft>
              <a:buAutoNum type="arabicParenBoth"/>
            </a:pPr>
            <a:r>
              <a:rPr lang="de-CH" sz="1800" dirty="0" smtClean="0">
                <a:latin typeface="Arial Narrow" panose="020B0606020202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deckt </a:t>
            </a:r>
            <a:r>
              <a:rPr lang="de-CH" sz="1800" dirty="0">
                <a:latin typeface="Arial Narrow" panose="020B0606020202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den Aspekt teilweise </a:t>
            </a:r>
            <a:r>
              <a:rPr lang="de-CH" sz="1800" dirty="0" smtClean="0">
                <a:latin typeface="Arial Narrow" panose="020B0606020202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ab</a:t>
            </a:r>
          </a:p>
          <a:p>
            <a:pPr marL="342900" indent="-342900" algn="just">
              <a:spcAft>
                <a:spcPts val="0"/>
              </a:spcAft>
              <a:buAutoNum type="arabicParenBoth"/>
            </a:pPr>
            <a:r>
              <a:rPr lang="de-CH" sz="1800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deckt </a:t>
            </a:r>
            <a:r>
              <a:rPr lang="de-CH" sz="1800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 Aspekt in einem für das </a:t>
            </a:r>
            <a:r>
              <a:rPr lang="de-CH" sz="1800" dirty="0" err="1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Tierwohl</a:t>
            </a:r>
            <a:r>
              <a:rPr lang="de-CH" sz="1800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gut vertretbarem Mass ab</a:t>
            </a:r>
            <a:endParaRPr lang="de-CH" sz="18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936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r>
              <a:rPr lang="de-CH" dirty="0">
                <a:solidFill>
                  <a:srgbClr val="C00000"/>
                </a:solidFill>
              </a:rPr>
              <a:t>Inhalt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 err="1" smtClean="0"/>
              <a:t>Tierwohl</a:t>
            </a:r>
            <a:r>
              <a:rPr lang="de-CH" dirty="0" smtClean="0"/>
              <a:t> als Baustein der Nachhaltigkeitsbeurteilung</a:t>
            </a:r>
          </a:p>
          <a:p>
            <a:r>
              <a:rPr lang="de-CH" dirty="0" smtClean="0"/>
              <a:t>Was ist </a:t>
            </a:r>
            <a:r>
              <a:rPr lang="de-CH" dirty="0" err="1" smtClean="0"/>
              <a:t>Tierwohl</a:t>
            </a:r>
            <a:r>
              <a:rPr lang="de-CH" dirty="0" smtClean="0"/>
              <a:t>?</a:t>
            </a:r>
          </a:p>
          <a:p>
            <a:r>
              <a:rPr lang="de-CH" dirty="0" smtClean="0"/>
              <a:t>Wie misst man </a:t>
            </a:r>
            <a:r>
              <a:rPr lang="de-CH" dirty="0" err="1" smtClean="0"/>
              <a:t>Tierwohl</a:t>
            </a:r>
            <a:r>
              <a:rPr lang="de-CH" dirty="0" smtClean="0"/>
              <a:t>?</a:t>
            </a:r>
          </a:p>
          <a:p>
            <a:r>
              <a:rPr lang="de-CH" dirty="0" smtClean="0"/>
              <a:t>Wo sind die Stolpersteine?</a:t>
            </a:r>
          </a:p>
          <a:p>
            <a:pPr lvl="1"/>
            <a:r>
              <a:rPr lang="de-CH" dirty="0"/>
              <a:t>Verwendungszweck</a:t>
            </a:r>
          </a:p>
          <a:p>
            <a:pPr lvl="1"/>
            <a:r>
              <a:rPr lang="de-CH" dirty="0" smtClean="0"/>
              <a:t>Generalisierbarkeit</a:t>
            </a:r>
            <a:endParaRPr lang="de-CH" dirty="0"/>
          </a:p>
          <a:p>
            <a:pPr lvl="1"/>
            <a:r>
              <a:rPr lang="de-CH" dirty="0" smtClean="0"/>
              <a:t>Praktikabilität </a:t>
            </a:r>
            <a:endParaRPr lang="de-CH" dirty="0"/>
          </a:p>
          <a:p>
            <a:pPr lvl="1"/>
            <a:r>
              <a:rPr lang="de-CH" dirty="0" smtClean="0"/>
              <a:t>Trade-offs</a:t>
            </a:r>
          </a:p>
          <a:p>
            <a:r>
              <a:rPr lang="de-CH" dirty="0" smtClean="0"/>
              <a:t>Fazit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60256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 smtClean="0">
                <a:solidFill>
                  <a:srgbClr val="C00000"/>
                </a:solidFill>
              </a:rPr>
              <a:t>Tierwohl</a:t>
            </a:r>
            <a:r>
              <a:rPr lang="de-CH" dirty="0" smtClean="0">
                <a:solidFill>
                  <a:srgbClr val="C00000"/>
                </a:solidFill>
              </a:rPr>
              <a:t> als Baustein der Nachhaltigkeitsbeurteilung </a:t>
            </a:r>
            <a:endParaRPr lang="de-CH" dirty="0">
              <a:solidFill>
                <a:srgbClr val="C00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43373" y="1253098"/>
            <a:ext cx="6839339" cy="4584825"/>
          </a:xfrm>
        </p:spPr>
        <p:txBody>
          <a:bodyPr/>
          <a:lstStyle/>
          <a:p>
            <a:r>
              <a:rPr lang="de-CH" kern="1200" dirty="0" err="1" smtClean="0">
                <a:latin typeface="+mj-lt"/>
              </a:rPr>
              <a:t>Tierwohl</a:t>
            </a:r>
            <a:r>
              <a:rPr lang="de-CH" kern="1200" dirty="0" smtClean="0">
                <a:latin typeface="+mj-lt"/>
              </a:rPr>
              <a:t> als Teil der Säule «Soziale Nachhaltigkeit»</a:t>
            </a:r>
          </a:p>
          <a:p>
            <a:r>
              <a:rPr lang="de-CH" kern="1200" dirty="0" smtClean="0">
                <a:latin typeface="+mj-lt"/>
              </a:rPr>
              <a:t>Ziel: Spezifikation </a:t>
            </a:r>
            <a:r>
              <a:rPr lang="de-CH" kern="1200" dirty="0">
                <a:latin typeface="+mj-lt"/>
              </a:rPr>
              <a:t>geeigneter quantitativer </a:t>
            </a:r>
            <a:r>
              <a:rPr lang="de-CH" kern="1200" dirty="0" smtClean="0">
                <a:latin typeface="+mj-lt"/>
              </a:rPr>
              <a:t>Indikatoren, </a:t>
            </a:r>
            <a:r>
              <a:rPr lang="de-CH" kern="1200" dirty="0">
                <a:latin typeface="+mj-lt"/>
              </a:rPr>
              <a:t>die das </a:t>
            </a:r>
            <a:r>
              <a:rPr lang="de-CH" kern="1200" dirty="0" err="1">
                <a:latin typeface="+mj-lt"/>
              </a:rPr>
              <a:t>Tierwohl</a:t>
            </a:r>
            <a:r>
              <a:rPr lang="de-CH" kern="1200" dirty="0">
                <a:latin typeface="+mj-lt"/>
              </a:rPr>
              <a:t> zuverlässig abbilden</a:t>
            </a:r>
          </a:p>
          <a:p>
            <a:pPr lvl="1"/>
            <a:r>
              <a:rPr lang="de-CH" kern="1200" dirty="0" smtClean="0">
                <a:latin typeface="+mj-lt"/>
              </a:rPr>
              <a:t>einfach </a:t>
            </a:r>
            <a:r>
              <a:rPr lang="de-CH" kern="1200" dirty="0">
                <a:latin typeface="+mj-lt"/>
              </a:rPr>
              <a:t>zu erheben</a:t>
            </a:r>
          </a:p>
          <a:p>
            <a:pPr lvl="1"/>
            <a:r>
              <a:rPr lang="de-CH" kern="1200" dirty="0">
                <a:latin typeface="+mj-lt"/>
              </a:rPr>
              <a:t>wissenschaftlich fundiert</a:t>
            </a:r>
          </a:p>
          <a:p>
            <a:pPr lvl="1"/>
            <a:r>
              <a:rPr lang="de-CH" kern="1200" dirty="0">
                <a:latin typeface="+mj-lt"/>
              </a:rPr>
              <a:t>messbar, quantitativ</a:t>
            </a:r>
          </a:p>
          <a:p>
            <a:pPr lvl="1"/>
            <a:r>
              <a:rPr lang="de-CH" kern="1200" dirty="0">
                <a:latin typeface="+mj-lt"/>
              </a:rPr>
              <a:t>auf Betriebsebene oder Tierebene vorliegend</a:t>
            </a:r>
          </a:p>
          <a:p>
            <a:endParaRPr lang="de-CH" sz="2268" kern="1200" dirty="0">
              <a:latin typeface="Times" pitchFamily="18" charset="0"/>
            </a:endParaRPr>
          </a:p>
          <a:p>
            <a:endParaRPr lang="de-CH" dirty="0"/>
          </a:p>
        </p:txBody>
      </p:sp>
      <p:grpSp>
        <p:nvGrpSpPr>
          <p:cNvPr id="8" name="Gruppieren 7"/>
          <p:cNvGrpSpPr/>
          <p:nvPr/>
        </p:nvGrpSpPr>
        <p:grpSpPr>
          <a:xfrm>
            <a:off x="3294831" y="3855542"/>
            <a:ext cx="3389376" cy="2073821"/>
            <a:chOff x="1237488" y="3591230"/>
            <a:chExt cx="4449911" cy="2432799"/>
          </a:xfrm>
        </p:grpSpPr>
        <p:pic>
          <p:nvPicPr>
            <p:cNvPr id="7" name="Grafik 6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237488" y="3703066"/>
              <a:ext cx="2246376" cy="1594104"/>
            </a:xfrm>
            <a:prstGeom prst="rect">
              <a:avLst/>
            </a:prstGeom>
          </p:spPr>
        </p:pic>
        <p:pic>
          <p:nvPicPr>
            <p:cNvPr id="4" name="Grafik 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87372" y="3591230"/>
              <a:ext cx="2300027" cy="2432799"/>
            </a:xfrm>
            <a:prstGeom prst="rect">
              <a:avLst/>
            </a:prstGeom>
          </p:spPr>
        </p:pic>
      </p:grpSp>
      <p:sp>
        <p:nvSpPr>
          <p:cNvPr id="10" name="Rechteck 9"/>
          <p:cNvSpPr/>
          <p:nvPr/>
        </p:nvSpPr>
        <p:spPr>
          <a:xfrm>
            <a:off x="4324480" y="3950876"/>
            <a:ext cx="6078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?</a:t>
            </a:r>
            <a:endParaRPr lang="de-DE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52625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>
                <a:solidFill>
                  <a:srgbClr val="C00000"/>
                </a:solidFill>
              </a:rPr>
              <a:t>Was ist </a:t>
            </a:r>
            <a:r>
              <a:rPr lang="de-CH" dirty="0" err="1" smtClean="0">
                <a:solidFill>
                  <a:srgbClr val="C00000"/>
                </a:solidFill>
              </a:rPr>
              <a:t>Tierwohl</a:t>
            </a:r>
            <a:r>
              <a:rPr lang="de-CH" dirty="0" smtClean="0">
                <a:solidFill>
                  <a:srgbClr val="C00000"/>
                </a:solidFill>
              </a:rPr>
              <a:t>? </a:t>
            </a:r>
            <a:endParaRPr lang="de-CH" dirty="0">
              <a:solidFill>
                <a:srgbClr val="C00000"/>
              </a:solidFill>
            </a:endParaRPr>
          </a:p>
        </p:txBody>
      </p:sp>
      <p:sp>
        <p:nvSpPr>
          <p:cNvPr id="4" name="Inhaltsplatzhalter 2"/>
          <p:cNvSpPr txBox="1">
            <a:spLocks/>
          </p:cNvSpPr>
          <p:nvPr/>
        </p:nvSpPr>
        <p:spPr bwMode="auto">
          <a:xfrm>
            <a:off x="994410" y="1215333"/>
            <a:ext cx="4175579" cy="4797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>
            <a:lvl1pPr marL="177800" indent="-1778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7188" indent="-1778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100">
                <a:solidFill>
                  <a:schemeClr val="tx1"/>
                </a:solidFill>
                <a:latin typeface="+mn-lt"/>
              </a:defRPr>
            </a:lvl2pPr>
            <a:lvl3pPr marL="534988" indent="-1762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B2B2B2"/>
              </a:buClr>
              <a:buChar char="•"/>
              <a:defRPr sz="2100">
                <a:solidFill>
                  <a:schemeClr val="tx1"/>
                </a:solidFill>
                <a:latin typeface="+mn-lt"/>
              </a:defRPr>
            </a:lvl3pPr>
            <a:lvl4pPr marL="714375" indent="-1778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C0C0"/>
              </a:buClr>
              <a:buChar char="•"/>
              <a:defRPr sz="2100">
                <a:solidFill>
                  <a:schemeClr val="tx1"/>
                </a:solidFill>
                <a:latin typeface="+mn-lt"/>
              </a:defRPr>
            </a:lvl4pPr>
            <a:lvl5pPr marL="900113" indent="-1841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DDDDDD"/>
              </a:buClr>
              <a:buChar char="•"/>
              <a:defRPr sz="2100">
                <a:solidFill>
                  <a:schemeClr val="tx1"/>
                </a:solidFill>
                <a:latin typeface="+mn-lt"/>
              </a:defRPr>
            </a:lvl5pPr>
            <a:lvl6pPr marL="1357313" indent="-1841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DDDDDD"/>
              </a:buClr>
              <a:buChar char="•"/>
              <a:defRPr sz="2100">
                <a:solidFill>
                  <a:schemeClr val="tx1"/>
                </a:solidFill>
                <a:latin typeface="+mn-lt"/>
              </a:defRPr>
            </a:lvl6pPr>
            <a:lvl7pPr marL="1814513" indent="-1841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DDDDDD"/>
              </a:buClr>
              <a:buChar char="•"/>
              <a:defRPr sz="2100">
                <a:solidFill>
                  <a:schemeClr val="tx1"/>
                </a:solidFill>
                <a:latin typeface="+mn-lt"/>
              </a:defRPr>
            </a:lvl7pPr>
            <a:lvl8pPr marL="2271713" indent="-1841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DDDDDD"/>
              </a:buClr>
              <a:buChar char="•"/>
              <a:defRPr sz="2100">
                <a:solidFill>
                  <a:schemeClr val="tx1"/>
                </a:solidFill>
                <a:latin typeface="+mn-lt"/>
              </a:defRPr>
            </a:lvl8pPr>
            <a:lvl9pPr marL="2728913" indent="-1841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DDDDDD"/>
              </a:buClr>
              <a:buChar char="•"/>
              <a:defRPr sz="21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CH" sz="2000" kern="0" dirty="0" smtClean="0"/>
              <a:t>Fünf Freiheiten</a:t>
            </a:r>
            <a:br>
              <a:rPr lang="de-CH" sz="2000" kern="0" dirty="0" smtClean="0"/>
            </a:br>
            <a:r>
              <a:rPr lang="de-CH" sz="1200" kern="0" dirty="0" smtClean="0"/>
              <a:t>(Brambell-Report 1965)</a:t>
            </a:r>
          </a:p>
          <a:p>
            <a:pPr lvl="1"/>
            <a:r>
              <a:rPr lang="de-CH" sz="1100" kern="0" dirty="0" smtClean="0"/>
              <a:t>Freiheit </a:t>
            </a:r>
            <a:r>
              <a:rPr lang="en-US" sz="1100" kern="0" dirty="0" smtClean="0"/>
              <a:t>von Hunger und Durst</a:t>
            </a:r>
          </a:p>
          <a:p>
            <a:pPr lvl="1"/>
            <a:r>
              <a:rPr lang="de-CH" sz="1100" kern="0" dirty="0" smtClean="0"/>
              <a:t>Freiheit von haltungsbedingten Beschwerden </a:t>
            </a:r>
          </a:p>
          <a:p>
            <a:pPr lvl="1"/>
            <a:r>
              <a:rPr lang="de-CH" sz="1100" kern="0" dirty="0" smtClean="0"/>
              <a:t>Freiheit von Schmerz, Verletzungen und Krankheit</a:t>
            </a:r>
          </a:p>
          <a:p>
            <a:pPr lvl="1"/>
            <a:r>
              <a:rPr lang="de-CH" sz="1100" kern="0" dirty="0" smtClean="0"/>
              <a:t>Freiheit zum Ausleben natürlicher Verhaltensmuster</a:t>
            </a:r>
          </a:p>
          <a:p>
            <a:pPr lvl="1"/>
            <a:r>
              <a:rPr lang="de-CH" sz="1100" kern="0" dirty="0" smtClean="0"/>
              <a:t>Freiheit von Angst und Leiden</a:t>
            </a:r>
          </a:p>
          <a:p>
            <a:pPr lvl="1"/>
            <a:endParaRPr lang="de-CH" sz="1200" kern="0" dirty="0" smtClean="0"/>
          </a:p>
          <a:p>
            <a:r>
              <a:rPr lang="de-CH" sz="2000" kern="0" dirty="0" smtClean="0"/>
              <a:t>Drei Perspektiven</a:t>
            </a:r>
            <a:br>
              <a:rPr lang="de-CH" sz="2000" kern="0" dirty="0" smtClean="0"/>
            </a:br>
            <a:r>
              <a:rPr lang="de-CH" sz="1200" kern="0" dirty="0" smtClean="0"/>
              <a:t>(Fraser 1997)</a:t>
            </a:r>
          </a:p>
          <a:p>
            <a:pPr lvl="1"/>
            <a:r>
              <a:rPr lang="de-CH" sz="1100" kern="0" dirty="0" smtClean="0"/>
              <a:t>Natürliches Verhalten</a:t>
            </a:r>
          </a:p>
          <a:p>
            <a:pPr lvl="1"/>
            <a:r>
              <a:rPr lang="de-CH" sz="1100" kern="0" dirty="0" smtClean="0"/>
              <a:t>Gesundheit und Physiologie</a:t>
            </a:r>
          </a:p>
          <a:p>
            <a:pPr lvl="1"/>
            <a:r>
              <a:rPr lang="de-CH" sz="1100" kern="0" dirty="0" smtClean="0"/>
              <a:t>Gefühlszustand</a:t>
            </a:r>
          </a:p>
          <a:p>
            <a:pPr marL="0" indent="0">
              <a:buFontTx/>
              <a:buNone/>
            </a:pPr>
            <a:endParaRPr lang="de-CH" sz="1200" kern="0" dirty="0" smtClean="0"/>
          </a:p>
          <a:p>
            <a:pPr marL="0" indent="0">
              <a:buFontTx/>
              <a:buNone/>
            </a:pPr>
            <a:endParaRPr lang="de-CH" sz="2000" kern="0" dirty="0" smtClean="0"/>
          </a:p>
          <a:p>
            <a:endParaRPr lang="de-CH" sz="2000" kern="0" dirty="0" smtClean="0"/>
          </a:p>
          <a:p>
            <a:endParaRPr lang="de-CH" sz="2000" kern="0" dirty="0"/>
          </a:p>
        </p:txBody>
      </p:sp>
      <p:sp>
        <p:nvSpPr>
          <p:cNvPr id="5" name="Inhaltsplatzhalter 2"/>
          <p:cNvSpPr txBox="1">
            <a:spLocks/>
          </p:cNvSpPr>
          <p:nvPr/>
        </p:nvSpPr>
        <p:spPr>
          <a:xfrm>
            <a:off x="5227960" y="1158234"/>
            <a:ext cx="3809985" cy="48157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2000" dirty="0"/>
              <a:t>12 </a:t>
            </a:r>
            <a:r>
              <a:rPr lang="de-CH" sz="2000" dirty="0" smtClean="0"/>
              <a:t>Aspekte</a:t>
            </a:r>
            <a:br>
              <a:rPr lang="de-CH" sz="2000" dirty="0" smtClean="0"/>
            </a:br>
            <a:r>
              <a:rPr lang="de-CH" sz="1200" dirty="0" smtClean="0"/>
              <a:t>(</a:t>
            </a:r>
            <a:r>
              <a:rPr lang="de-CH" sz="1200" dirty="0" err="1" smtClean="0"/>
              <a:t>Welfare</a:t>
            </a:r>
            <a:r>
              <a:rPr lang="de-CH" sz="1200" dirty="0" smtClean="0"/>
              <a:t> Quality® Report 2009)</a:t>
            </a:r>
            <a:endParaRPr lang="de-CH" sz="1200" dirty="0"/>
          </a:p>
          <a:p>
            <a:pPr lvl="1"/>
            <a:r>
              <a:rPr lang="de-CH" sz="1100" dirty="0"/>
              <a:t>Ausbleiben von anhaltendem Durst</a:t>
            </a:r>
          </a:p>
          <a:p>
            <a:pPr lvl="1"/>
            <a:r>
              <a:rPr lang="de-CH" sz="1100" dirty="0"/>
              <a:t>Ausbleiben von anhaltendem </a:t>
            </a:r>
            <a:r>
              <a:rPr lang="de-CH" sz="1100" dirty="0" smtClean="0"/>
              <a:t>Hunger</a:t>
            </a:r>
          </a:p>
          <a:p>
            <a:pPr lvl="1"/>
            <a:r>
              <a:rPr lang="de-CH" sz="1100" dirty="0" smtClean="0"/>
              <a:t>Komfort beim Ruhen</a:t>
            </a:r>
          </a:p>
          <a:p>
            <a:pPr lvl="1"/>
            <a:r>
              <a:rPr lang="de-CH" sz="1100" dirty="0" smtClean="0"/>
              <a:t>Thermaler Komfort</a:t>
            </a:r>
          </a:p>
          <a:p>
            <a:pPr lvl="1"/>
            <a:r>
              <a:rPr lang="de-CH" sz="1100" dirty="0" smtClean="0"/>
              <a:t>Bewegungsfreiheit</a:t>
            </a:r>
          </a:p>
          <a:p>
            <a:pPr lvl="1"/>
            <a:r>
              <a:rPr lang="de-CH" sz="1100" dirty="0" smtClean="0"/>
              <a:t>Ausbleiben von Verletzungen</a:t>
            </a:r>
          </a:p>
          <a:p>
            <a:pPr lvl="1"/>
            <a:r>
              <a:rPr lang="de-CH" sz="1100" dirty="0" smtClean="0"/>
              <a:t>Ausbleiben von Krankheiten</a:t>
            </a:r>
          </a:p>
          <a:p>
            <a:pPr lvl="1"/>
            <a:r>
              <a:rPr lang="de-CH" sz="1100" dirty="0" smtClean="0"/>
              <a:t>Ausbleiben von Schmerzen</a:t>
            </a:r>
          </a:p>
          <a:p>
            <a:pPr lvl="1"/>
            <a:r>
              <a:rPr lang="de-CH" sz="1100" dirty="0" smtClean="0"/>
              <a:t>Ausdruck von Sozialverhalten</a:t>
            </a:r>
          </a:p>
          <a:p>
            <a:pPr lvl="1"/>
            <a:r>
              <a:rPr lang="de-CH" sz="1100" dirty="0" smtClean="0"/>
              <a:t>Ausdruck von anderem Verhalten</a:t>
            </a:r>
          </a:p>
          <a:p>
            <a:pPr lvl="1"/>
            <a:r>
              <a:rPr lang="de-CH" sz="1100" dirty="0" smtClean="0"/>
              <a:t>Gute Mensch-Tier-Beziehung</a:t>
            </a:r>
          </a:p>
          <a:p>
            <a:pPr lvl="1"/>
            <a:r>
              <a:rPr lang="de-CH" sz="1100" dirty="0" smtClean="0"/>
              <a:t>Positiver emotionaler Zustand</a:t>
            </a:r>
          </a:p>
          <a:p>
            <a:pPr marL="0" indent="0">
              <a:buNone/>
            </a:pPr>
            <a:endParaRPr lang="de-CH" sz="2400" dirty="0" smtClean="0"/>
          </a:p>
          <a:p>
            <a:endParaRPr lang="de-CH" sz="2400" dirty="0" smtClean="0"/>
          </a:p>
          <a:p>
            <a:endParaRPr lang="de-CH" sz="2400" dirty="0"/>
          </a:p>
        </p:txBody>
      </p:sp>
      <p:sp>
        <p:nvSpPr>
          <p:cNvPr id="6" name="Geschweifte Klammer rechts 5"/>
          <p:cNvSpPr/>
          <p:nvPr/>
        </p:nvSpPr>
        <p:spPr>
          <a:xfrm>
            <a:off x="4865182" y="1088139"/>
            <a:ext cx="246743" cy="3169873"/>
          </a:xfrm>
          <a:prstGeom prst="rightBrac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7" name="Inhaltsplatzhalter 2"/>
          <p:cNvSpPr txBox="1">
            <a:spLocks/>
          </p:cNvSpPr>
          <p:nvPr/>
        </p:nvSpPr>
        <p:spPr>
          <a:xfrm>
            <a:off x="2530910" y="4712663"/>
            <a:ext cx="5954722" cy="1188543"/>
          </a:xfrm>
          <a:prstGeom prst="rect">
            <a:avLst/>
          </a:prstGeom>
          <a:noFill/>
          <a:ln w="19050">
            <a:solidFill>
              <a:srgbClr val="C00000"/>
            </a:solidFill>
            <a:prstDash val="sysDot"/>
          </a:ln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CH" sz="1400" dirty="0" smtClean="0"/>
              <a:t>DER </a:t>
            </a:r>
            <a:r>
              <a:rPr lang="de-CH" sz="1400" dirty="0"/>
              <a:t>Tierwohlindex</a:t>
            </a:r>
          </a:p>
          <a:p>
            <a:pPr lvl="1"/>
            <a:r>
              <a:rPr lang="de-CH" sz="1200" dirty="0" smtClean="0"/>
              <a:t>beinhaltet die «Fünf Freiheiten» und die «Drei Perspektiven»</a:t>
            </a:r>
          </a:p>
          <a:p>
            <a:pPr lvl="1"/>
            <a:r>
              <a:rPr lang="de-CH" sz="1200" dirty="0" smtClean="0"/>
              <a:t>deckt </a:t>
            </a:r>
            <a:r>
              <a:rPr lang="de-CH" sz="1200" dirty="0"/>
              <a:t>alle </a:t>
            </a:r>
            <a:r>
              <a:rPr lang="de-CH" sz="1200" dirty="0" smtClean="0"/>
              <a:t>12 Aspekte </a:t>
            </a:r>
            <a:r>
              <a:rPr lang="de-CH" sz="1200" dirty="0"/>
              <a:t>des </a:t>
            </a:r>
            <a:r>
              <a:rPr lang="de-CH" sz="1200" dirty="0" smtClean="0"/>
              <a:t>Tierwohls </a:t>
            </a:r>
            <a:r>
              <a:rPr lang="de-CH" sz="1200" dirty="0"/>
              <a:t>ab</a:t>
            </a:r>
          </a:p>
          <a:p>
            <a:pPr lvl="1"/>
            <a:r>
              <a:rPr lang="de-CH" sz="1200" dirty="0" smtClean="0"/>
              <a:t>stützt </a:t>
            </a:r>
            <a:r>
              <a:rPr lang="de-CH" sz="1200" dirty="0"/>
              <a:t>sich auf möglichst viele </a:t>
            </a:r>
            <a:r>
              <a:rPr lang="de-CH" sz="1200" dirty="0" smtClean="0"/>
              <a:t>valide und </a:t>
            </a:r>
            <a:r>
              <a:rPr lang="de-CH" sz="1200" dirty="0" err="1" smtClean="0"/>
              <a:t>reliable</a:t>
            </a:r>
            <a:r>
              <a:rPr lang="de-CH" sz="1200" dirty="0" smtClean="0"/>
              <a:t> Indikatoren ab</a:t>
            </a:r>
          </a:p>
          <a:p>
            <a:pPr lvl="1"/>
            <a:r>
              <a:rPr lang="de-CH" sz="1200" dirty="0" smtClean="0"/>
              <a:t>wird möglichst am Tier erfasst</a:t>
            </a:r>
            <a:endParaRPr lang="de-CH" sz="1200" dirty="0"/>
          </a:p>
        </p:txBody>
      </p:sp>
      <p:sp>
        <p:nvSpPr>
          <p:cNvPr id="8" name="Pfeil nach rechts 7"/>
          <p:cNvSpPr/>
          <p:nvPr/>
        </p:nvSpPr>
        <p:spPr>
          <a:xfrm>
            <a:off x="1681833" y="4940801"/>
            <a:ext cx="696686" cy="631371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grpSp>
        <p:nvGrpSpPr>
          <p:cNvPr id="10" name="Gruppieren 9"/>
          <p:cNvGrpSpPr/>
          <p:nvPr/>
        </p:nvGrpSpPr>
        <p:grpSpPr>
          <a:xfrm>
            <a:off x="3467297" y="3138432"/>
            <a:ext cx="1124727" cy="1014276"/>
            <a:chOff x="51998" y="0"/>
            <a:chExt cx="1874131" cy="1656184"/>
          </a:xfrm>
        </p:grpSpPr>
        <p:sp>
          <p:nvSpPr>
            <p:cNvPr id="12" name="Ellipse 11"/>
            <p:cNvSpPr/>
            <p:nvPr/>
          </p:nvSpPr>
          <p:spPr>
            <a:xfrm>
              <a:off x="437340" y="0"/>
              <a:ext cx="1080120" cy="1080120"/>
            </a:xfrm>
            <a:prstGeom prst="ellipse">
              <a:avLst/>
            </a:prstGeom>
            <a:solidFill>
              <a:srgbClr val="C00000">
                <a:alpha val="52000"/>
              </a:srgb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de-CH" sz="800"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3" name="Ellipse 12"/>
            <p:cNvSpPr/>
            <p:nvPr/>
          </p:nvSpPr>
          <p:spPr>
            <a:xfrm>
              <a:off x="778271" y="576064"/>
              <a:ext cx="1080120" cy="1080120"/>
            </a:xfrm>
            <a:prstGeom prst="ellipse">
              <a:avLst/>
            </a:prstGeom>
            <a:solidFill>
              <a:srgbClr val="C00000">
                <a:alpha val="52000"/>
              </a:srgb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de-CH" sz="800"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4" name="Ellipse 13"/>
            <p:cNvSpPr/>
            <p:nvPr/>
          </p:nvSpPr>
          <p:spPr>
            <a:xfrm>
              <a:off x="130199" y="576064"/>
              <a:ext cx="1080120" cy="1080120"/>
            </a:xfrm>
            <a:prstGeom prst="ellipse">
              <a:avLst/>
            </a:prstGeom>
            <a:solidFill>
              <a:srgbClr val="C00000">
                <a:alpha val="52000"/>
              </a:srgb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de-CH" sz="8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de-CH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835440" y="809523"/>
              <a:ext cx="1090689" cy="6030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spcAft>
                  <a:spcPts val="0"/>
                </a:spcAft>
              </a:pPr>
              <a:r>
                <a:rPr lang="de-CH" sz="600" dirty="0">
                  <a:solidFill>
                    <a:srgbClr val="FFFFFF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Gesundheit</a:t>
              </a:r>
            </a:p>
            <a:p>
              <a:pPr algn="r">
                <a:spcAft>
                  <a:spcPts val="0"/>
                </a:spcAft>
              </a:pPr>
              <a:r>
                <a:rPr lang="de-CH" sz="600" dirty="0">
                  <a:solidFill>
                    <a:srgbClr val="FFFFFF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und</a:t>
              </a:r>
            </a:p>
            <a:p>
              <a:pPr algn="r">
                <a:spcAft>
                  <a:spcPts val="0"/>
                </a:spcAft>
              </a:pPr>
              <a:r>
                <a:rPr lang="de-CH" sz="600" dirty="0">
                  <a:solidFill>
                    <a:srgbClr val="FFFFFF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Physiologie</a:t>
              </a:r>
            </a:p>
          </p:txBody>
        </p:sp>
        <p:sp>
          <p:nvSpPr>
            <p:cNvPr id="16" name="Textfeld 15"/>
            <p:cNvSpPr txBox="1"/>
            <p:nvPr/>
          </p:nvSpPr>
          <p:spPr>
            <a:xfrm>
              <a:off x="51998" y="884906"/>
              <a:ext cx="803334" cy="4523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de-CH" sz="600" kern="1200" dirty="0">
                  <a:solidFill>
                    <a:srgbClr val="FFFFFF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Gefühls-zustand</a:t>
              </a:r>
              <a:endParaRPr lang="de-CH" sz="10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1" name="Textfeld 10"/>
          <p:cNvSpPr txBox="1"/>
          <p:nvPr/>
        </p:nvSpPr>
        <p:spPr>
          <a:xfrm>
            <a:off x="3729940" y="3199751"/>
            <a:ext cx="585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de-CH" sz="600" kern="1200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Natürliches Verhalten</a:t>
            </a:r>
            <a:endParaRPr lang="de-CH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790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6792450"/>
              </p:ext>
            </p:extLst>
          </p:nvPr>
        </p:nvGraphicFramePr>
        <p:xfrm>
          <a:off x="1143372" y="1253098"/>
          <a:ext cx="7552572" cy="4329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99907"/>
                <a:gridCol w="2205376"/>
                <a:gridCol w="1646410"/>
                <a:gridCol w="1800879"/>
              </a:tblGrid>
              <a:tr h="265176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ts val="1400"/>
                        </a:lnSpc>
                        <a:spcAft>
                          <a:spcPts val="0"/>
                        </a:spcAft>
                        <a:buClr>
                          <a:srgbClr val="C00000"/>
                        </a:buClr>
                        <a:buFont typeface="Wingdings" panose="05000000000000000000" pitchFamily="2" charset="2"/>
                        <a:buNone/>
                      </a:pPr>
                      <a:endParaRPr lang="de-CH" sz="1200" dirty="0">
                        <a:solidFill>
                          <a:schemeClr val="bg1"/>
                        </a:solidFill>
                        <a:effectLst/>
                        <a:uFill>
                          <a:solidFill>
                            <a:srgbClr val="C00000"/>
                          </a:solidFill>
                        </a:uFill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de-CH" sz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Beschreibung</a:t>
                      </a:r>
                      <a:endParaRPr lang="de-CH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de-CH" sz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Beispiel</a:t>
                      </a:r>
                      <a:endParaRPr lang="de-CH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Beurteilung</a:t>
                      </a:r>
                      <a:r>
                        <a:rPr lang="de-CH" sz="1200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de-CH" sz="1200" dirty="0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ts val="1400"/>
                        </a:lnSpc>
                        <a:spcAft>
                          <a:spcPts val="0"/>
                        </a:spcAft>
                        <a:buClr>
                          <a:srgbClr val="C00000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de-CH" sz="140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C00000"/>
                            </a:solidFill>
                          </a:uFill>
                        </a:rPr>
                        <a:t>Tierbasiert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C00000"/>
                          </a:solidFill>
                        </a:uFill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e-CH" sz="1200" dirty="0">
                          <a:effectLst/>
                        </a:rPr>
                        <a:t>werden direkt am Tier </a:t>
                      </a:r>
                      <a:r>
                        <a:rPr lang="de-CH" sz="1200" dirty="0" smtClean="0">
                          <a:effectLst/>
                        </a:rPr>
                        <a:t>erfasst, oft </a:t>
                      </a:r>
                      <a:r>
                        <a:rPr lang="de-CH" sz="1200" dirty="0">
                          <a:effectLst/>
                        </a:rPr>
                        <a:t>nur qualitativ </a:t>
                      </a:r>
                      <a:r>
                        <a:rPr lang="de-CH" sz="1200" dirty="0" smtClean="0">
                          <a:effectLst/>
                        </a:rPr>
                        <a:t>erfassbar</a:t>
                      </a:r>
                      <a:endParaRPr lang="de-CH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de-CH" sz="1200" dirty="0" smtClean="0">
                          <a:effectLst/>
                        </a:rPr>
                        <a:t>Verletzungen, Ernährungszustand (Body </a:t>
                      </a:r>
                      <a:r>
                        <a:rPr lang="de-CH" sz="1200" dirty="0" err="1" smtClean="0">
                          <a:effectLst/>
                        </a:rPr>
                        <a:t>Condition</a:t>
                      </a:r>
                      <a:r>
                        <a:rPr lang="de-CH" sz="1200" dirty="0" smtClean="0">
                          <a:effectLst/>
                        </a:rPr>
                        <a:t> Score), </a:t>
                      </a:r>
                      <a:br>
                        <a:rPr lang="de-CH" sz="1200" dirty="0" smtClean="0">
                          <a:effectLst/>
                        </a:rPr>
                      </a:br>
                      <a:r>
                        <a:rPr lang="de-CH" sz="1200" dirty="0" smtClean="0">
                          <a:effectLst/>
                        </a:rPr>
                        <a:t>Auftreten von Verhaltensstörungen</a:t>
                      </a:r>
                      <a:endParaRPr lang="de-CH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de-CH" sz="1200" dirty="0" smtClean="0">
                          <a:effectLst/>
                        </a:rPr>
                        <a:t>Auswirkungen</a:t>
                      </a:r>
                      <a:r>
                        <a:rPr lang="de-CH" sz="1200" baseline="0" dirty="0" smtClean="0">
                          <a:effectLst/>
                        </a:rPr>
                        <a:t> der Haltung direkt am Tier erfassbar,</a:t>
                      </a: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de-CH" sz="1200" baseline="0" dirty="0" smtClean="0">
                          <a:effectLst/>
                        </a:rPr>
                        <a:t>Unabhängig vom Haltungssystem,</a:t>
                      </a:r>
                      <a:endParaRPr lang="de-CH" sz="1200" dirty="0" smtClean="0">
                        <a:effectLst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de-CH" sz="1200" dirty="0" smtClean="0">
                          <a:effectLst/>
                        </a:rPr>
                        <a:t>Erhebung meist aufwändig </a:t>
                      </a:r>
                      <a:endParaRPr lang="de-CH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solidFill>
                      <a:srgbClr val="FFCCC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ts val="1400"/>
                        </a:lnSpc>
                        <a:spcAft>
                          <a:spcPts val="0"/>
                        </a:spcAft>
                        <a:buClr>
                          <a:srgbClr val="C00000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de-CH" sz="140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C00000"/>
                            </a:solidFill>
                          </a:uFill>
                        </a:rPr>
                        <a:t>Managementbasiert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C00000"/>
                          </a:solidFill>
                        </a:uFill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e-CH" sz="1200" dirty="0">
                          <a:effectLst/>
                        </a:rPr>
                        <a:t>sind oft qualitativer Art, oder nicht messbar; </a:t>
                      </a:r>
                      <a:r>
                        <a:rPr lang="de-CH" sz="1200" dirty="0" smtClean="0">
                          <a:effectLst/>
                        </a:rPr>
                        <a:t/>
                      </a:r>
                      <a:br>
                        <a:rPr lang="de-CH" sz="1200" dirty="0" smtClean="0">
                          <a:effectLst/>
                        </a:rPr>
                      </a:br>
                      <a:r>
                        <a:rPr lang="de-CH" sz="1200" dirty="0" smtClean="0">
                          <a:effectLst/>
                        </a:rPr>
                        <a:t>müssen </a:t>
                      </a:r>
                      <a:r>
                        <a:rPr lang="de-CH" sz="1200" dirty="0">
                          <a:effectLst/>
                        </a:rPr>
                        <a:t>meist durch Beobachtungen im Betrieb oder durch Befragung des Landwirten erhoben </a:t>
                      </a:r>
                      <a:r>
                        <a:rPr lang="de-CH" sz="1200" dirty="0" smtClean="0">
                          <a:effectLst/>
                        </a:rPr>
                        <a:t>werden</a:t>
                      </a:r>
                      <a:endParaRPr lang="de-CH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200" dirty="0" smtClean="0">
                          <a:effectLst/>
                        </a:rPr>
                        <a:t>Vorgehen bei der Kastration, </a:t>
                      </a:r>
                      <a:br>
                        <a:rPr lang="de-CH" sz="1200" dirty="0" smtClean="0">
                          <a:effectLst/>
                        </a:rPr>
                      </a:br>
                      <a:r>
                        <a:rPr lang="de-CH" sz="1200" dirty="0" smtClean="0">
                          <a:effectLst/>
                        </a:rPr>
                        <a:t>Ablauf der Fütterung, Tierbetreuung</a:t>
                      </a:r>
                      <a:endParaRPr lang="de-CH" sz="120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de-CH" sz="12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Gut geeignet</a:t>
                      </a:r>
                      <a:r>
                        <a:rPr lang="de-CH" sz="12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 für Erhebung im Rahmen der Selbstdeklaration </a:t>
                      </a:r>
                      <a:endParaRPr lang="de-CH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solidFill>
                      <a:srgbClr val="FFCCC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ts val="1400"/>
                        </a:lnSpc>
                        <a:spcAft>
                          <a:spcPts val="0"/>
                        </a:spcAft>
                        <a:buClr>
                          <a:srgbClr val="C00000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de-CH" sz="140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C00000"/>
                            </a:solidFill>
                          </a:uFill>
                        </a:rPr>
                        <a:t>Ressourcenbasiert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C00000"/>
                          </a:solidFill>
                        </a:uFill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e-CH" sz="1200" dirty="0">
                          <a:effectLst/>
                        </a:rPr>
                        <a:t>werden an der Haltungsumgebung aufgenommen und sind direkt mess- und daher quantitativ </a:t>
                      </a:r>
                      <a:r>
                        <a:rPr lang="de-CH" sz="1200" dirty="0" smtClean="0">
                          <a:effectLst/>
                        </a:rPr>
                        <a:t>beschreibbar</a:t>
                      </a:r>
                      <a:endParaRPr lang="de-CH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200" dirty="0" smtClean="0">
                          <a:effectLst/>
                        </a:rPr>
                        <a:t>Auslaufgrösse, Spaltenweite, </a:t>
                      </a:r>
                      <a:br>
                        <a:rPr lang="de-CH" sz="1200" dirty="0" smtClean="0">
                          <a:effectLst/>
                        </a:rPr>
                      </a:br>
                      <a:r>
                        <a:rPr lang="de-CH" sz="1200" dirty="0" smtClean="0">
                          <a:effectLst/>
                        </a:rPr>
                        <a:t>Anzahl Liegeboxen</a:t>
                      </a:r>
                      <a:endParaRPr lang="de-CH" sz="120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de-CH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e-CH" sz="12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Hohe Reliabilität, aber stark abhängig vom Haltungssystem</a:t>
                      </a:r>
                      <a:endParaRPr lang="de-CH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solidFill>
                      <a:srgbClr val="FFCCC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ts val="1400"/>
                        </a:lnSpc>
                        <a:spcAft>
                          <a:spcPts val="0"/>
                        </a:spcAft>
                        <a:buClr>
                          <a:srgbClr val="C00000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de-CH" sz="140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C00000"/>
                            </a:solidFill>
                          </a:uFill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Prozessbasiert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C00000"/>
                          </a:solidFill>
                        </a:uFill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e-CH" sz="12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werden anhand von im Prozess automatisiert erhobenen Daten</a:t>
                      </a:r>
                      <a:r>
                        <a:rPr lang="de-CH" sz="12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 berechnet</a:t>
                      </a:r>
                    </a:p>
                  </a:txBody>
                  <a:tcPr marL="68580" marR="68580" marT="0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e-CH" sz="12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Milchleistung, Mortalität, </a:t>
                      </a:r>
                      <a:r>
                        <a:rPr lang="de-CH" sz="1200" dirty="0" err="1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Abkalbealter</a:t>
                      </a:r>
                      <a:r>
                        <a:rPr lang="de-CH" sz="12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, Medikamenteneinsatz</a:t>
                      </a:r>
                      <a:endParaRPr lang="de-CH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e-CH" sz="12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Bedeutung für </a:t>
                      </a:r>
                      <a:r>
                        <a:rPr lang="de-CH" sz="1200" dirty="0" err="1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Tierwohl</a:t>
                      </a:r>
                      <a:r>
                        <a:rPr lang="de-CH" sz="12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 z.T. unklar, oder Beziehung nicht</a:t>
                      </a:r>
                      <a:r>
                        <a:rPr lang="de-CH" sz="12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 linear</a:t>
                      </a:r>
                      <a:endParaRPr lang="de-CH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solidFill>
                      <a:srgbClr val="FFCCCC"/>
                    </a:solidFill>
                  </a:tcPr>
                </a:tc>
              </a:tr>
            </a:tbl>
          </a:graphicData>
        </a:graphic>
      </p:graphicFrame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1143372" y="264085"/>
            <a:ext cx="7971360" cy="989013"/>
          </a:xfrm>
        </p:spPr>
        <p:txBody>
          <a:bodyPr/>
          <a:lstStyle/>
          <a:p>
            <a:r>
              <a:rPr lang="de-CH" sz="3600" dirty="0" smtClean="0">
                <a:solidFill>
                  <a:srgbClr val="C00000"/>
                </a:solidFill>
              </a:rPr>
              <a:t>Wie misst man </a:t>
            </a:r>
            <a:r>
              <a:rPr lang="de-CH" sz="3600" dirty="0" err="1" smtClean="0">
                <a:solidFill>
                  <a:srgbClr val="C00000"/>
                </a:solidFill>
              </a:rPr>
              <a:t>Tierwohl</a:t>
            </a:r>
            <a:r>
              <a:rPr lang="de-CH" sz="3600" dirty="0" smtClean="0">
                <a:solidFill>
                  <a:srgbClr val="C00000"/>
                </a:solidFill>
              </a:rPr>
              <a:t>?</a:t>
            </a:r>
            <a:r>
              <a:rPr lang="de-CH" sz="3600" dirty="0">
                <a:solidFill>
                  <a:srgbClr val="C00000"/>
                </a:solidFill>
              </a:rPr>
              <a:t/>
            </a:r>
            <a:br>
              <a:rPr lang="de-CH" sz="3600" dirty="0">
                <a:solidFill>
                  <a:srgbClr val="C00000"/>
                </a:solidFill>
              </a:rPr>
            </a:br>
            <a:r>
              <a:rPr lang="de-CH" sz="2400" dirty="0" smtClean="0">
                <a:solidFill>
                  <a:srgbClr val="C00000"/>
                </a:solidFill>
              </a:rPr>
              <a:t>Tierwohlindikatoren </a:t>
            </a:r>
            <a:endParaRPr lang="de-CH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336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z="3600" dirty="0" smtClean="0">
                <a:solidFill>
                  <a:srgbClr val="C00000"/>
                </a:solidFill>
              </a:rPr>
              <a:t>Wie misst man </a:t>
            </a:r>
            <a:r>
              <a:rPr lang="de-CH" sz="3600" dirty="0" err="1" smtClean="0">
                <a:solidFill>
                  <a:srgbClr val="C00000"/>
                </a:solidFill>
              </a:rPr>
              <a:t>Tierwohl</a:t>
            </a:r>
            <a:r>
              <a:rPr lang="de-CH" sz="3600" dirty="0" smtClean="0">
                <a:solidFill>
                  <a:srgbClr val="C00000"/>
                </a:solidFill>
              </a:rPr>
              <a:t>?</a:t>
            </a:r>
            <a:r>
              <a:rPr lang="de-CH" sz="3600" dirty="0">
                <a:solidFill>
                  <a:srgbClr val="C00000"/>
                </a:solidFill>
              </a:rPr>
              <a:t/>
            </a:r>
            <a:br>
              <a:rPr lang="de-CH" sz="3600" dirty="0">
                <a:solidFill>
                  <a:srgbClr val="C00000"/>
                </a:solidFill>
              </a:rPr>
            </a:br>
            <a:r>
              <a:rPr lang="de-CH" sz="2400" dirty="0">
                <a:solidFill>
                  <a:srgbClr val="C00000"/>
                </a:solidFill>
              </a:rPr>
              <a:t>Beispiel </a:t>
            </a:r>
            <a:r>
              <a:rPr lang="de-CH" sz="2400" dirty="0" err="1">
                <a:solidFill>
                  <a:srgbClr val="C00000"/>
                </a:solidFill>
              </a:rPr>
              <a:t>Welfare</a:t>
            </a:r>
            <a:r>
              <a:rPr lang="de-CH" sz="2400" dirty="0">
                <a:solidFill>
                  <a:srgbClr val="C00000"/>
                </a:solidFill>
              </a:rPr>
              <a:t> </a:t>
            </a:r>
            <a:r>
              <a:rPr lang="de-CH" sz="2400" dirty="0" smtClean="0">
                <a:solidFill>
                  <a:srgbClr val="C00000"/>
                </a:solidFill>
              </a:rPr>
              <a:t>Quality® </a:t>
            </a:r>
            <a:r>
              <a:rPr lang="de-CH" sz="2400" dirty="0">
                <a:solidFill>
                  <a:srgbClr val="C00000"/>
                </a:solidFill>
              </a:rPr>
              <a:t>bei Milchkühen</a:t>
            </a:r>
          </a:p>
        </p:txBody>
      </p:sp>
      <p:graphicFrame>
        <p:nvGraphicFramePr>
          <p:cNvPr id="4" name="Inhaltsplatzhalt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4844358"/>
              </p:ext>
            </p:extLst>
          </p:nvPr>
        </p:nvGraphicFramePr>
        <p:xfrm>
          <a:off x="741541" y="1283266"/>
          <a:ext cx="4700909" cy="5129554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956682"/>
                <a:gridCol w="1193533"/>
                <a:gridCol w="2550694"/>
              </a:tblGrid>
              <a:tr h="1450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800" kern="1200" dirty="0" smtClean="0">
                          <a:effectLst/>
                        </a:rPr>
                        <a:t>Prinzipien</a:t>
                      </a:r>
                      <a:endParaRPr lang="de-CH" sz="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297" marR="44297" marT="0" marB="0" anchor="ctr"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 smtClean="0">
                          <a:effectLst/>
                        </a:rPr>
                        <a:t>Aspekte</a:t>
                      </a:r>
                      <a:endParaRPr lang="de-CH" sz="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297" marR="44297" marT="0" marB="0" anchor="ctr"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 smtClean="0">
                          <a:effectLst/>
                        </a:rPr>
                        <a:t>Indikator</a:t>
                      </a:r>
                      <a:endParaRPr lang="de-CH" sz="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297" marR="44297" marT="0" marB="0" anchor="ctr">
                    <a:lnR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145063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800" i="1" dirty="0">
                          <a:effectLst/>
                        </a:rPr>
                        <a:t>Gute Fütterung</a:t>
                      </a:r>
                      <a:endParaRPr lang="de-CH" sz="1000" i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97" marR="44297" marT="0" marB="0" anchor="ctr">
                    <a:lnL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>
                          <a:effectLst/>
                        </a:rPr>
                        <a:t>Ausbleiben von Hunger</a:t>
                      </a:r>
                      <a:endParaRPr lang="de-CH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297" marR="44297" marT="0" marB="0" anchor="ctr"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 smtClean="0">
                          <a:effectLst/>
                        </a:rPr>
                        <a:t>Body </a:t>
                      </a:r>
                      <a:r>
                        <a:rPr lang="de-CH" sz="800" kern="1200" dirty="0" err="1" smtClean="0">
                          <a:effectLst/>
                        </a:rPr>
                        <a:t>Condition</a:t>
                      </a:r>
                      <a:r>
                        <a:rPr lang="de-CH" sz="800" kern="1200" dirty="0" smtClean="0">
                          <a:effectLst/>
                        </a:rPr>
                        <a:t> Score</a:t>
                      </a:r>
                      <a:endParaRPr lang="de-CH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297" marR="44297" marT="0" marB="0" anchor="ctr">
                    <a:lnR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80229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Ausbleiben von Durst</a:t>
                      </a:r>
                      <a:endParaRPr lang="de-CH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97" marR="44297" marT="0" marB="0" anchor="ctr"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>
                          <a:effectLst/>
                        </a:rPr>
                        <a:t>Wasserversorgung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>
                          <a:effectLst/>
                        </a:rPr>
                        <a:t>Sauberkeit Tränken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>
                          <a:effectLst/>
                        </a:rPr>
                        <a:t>Wasserfluss in Tränken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>
                          <a:effectLst/>
                        </a:rPr>
                        <a:t>Funktionieren der Tränken</a:t>
                      </a:r>
                      <a:endParaRPr lang="de-CH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297" marR="44297" marT="0" marB="0" anchor="ctr">
                    <a:lnR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0348">
                <a:tc row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Gute Haltung</a:t>
                      </a:r>
                      <a:endParaRPr lang="de-CH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97" marR="44297" marT="0" marB="0" anchor="ctr">
                    <a:lnL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Komfort beim Ruhen</a:t>
                      </a:r>
                      <a:endParaRPr lang="de-CH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97" marR="44297" marT="0" marB="0" anchor="ctr"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>
                          <a:effectLst/>
                        </a:rPr>
                        <a:t>Dauer </a:t>
                      </a:r>
                      <a:r>
                        <a:rPr lang="de-CH" sz="800" kern="1200" dirty="0" err="1">
                          <a:effectLst/>
                        </a:rPr>
                        <a:t>Hinlegevorgang</a:t>
                      </a:r>
                      <a:endParaRPr lang="de-CH" sz="800" kern="1200" dirty="0">
                        <a:effectLst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>
                          <a:effectLst/>
                        </a:rPr>
                        <a:t>Zusammenstossen mit Stalleinrichtung beim Hinlegen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>
                          <a:effectLst/>
                        </a:rPr>
                        <a:t>Ausserhalb der Liegefläche liegende Tiere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>
                          <a:effectLst/>
                        </a:rPr>
                        <a:t>Sauberkeit Euter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>
                          <a:effectLst/>
                        </a:rPr>
                        <a:t>Sauberkeit Flanken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>
                          <a:effectLst/>
                        </a:rPr>
                        <a:t>Sauberkeit Beine</a:t>
                      </a:r>
                      <a:endParaRPr lang="de-CH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297" marR="44297" marT="0" marB="0" anchor="ctr">
                    <a:lnR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063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Thermaler Komfort</a:t>
                      </a:r>
                      <a:endParaRPr lang="de-CH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97" marR="44297" marT="0" marB="0" anchor="ctr"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>
                          <a:effectLst/>
                        </a:rPr>
                        <a:t>keine Variablen</a:t>
                      </a:r>
                      <a:endParaRPr lang="de-CH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297" marR="44297" marT="0" marB="0" anchor="ctr">
                    <a:lnR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0119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Bewegungsfreiheit</a:t>
                      </a:r>
                      <a:endParaRPr lang="de-CH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97" marR="44297" marT="0" marB="0"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 err="1">
                          <a:effectLst/>
                        </a:rPr>
                        <a:t>Anbindehaltung</a:t>
                      </a:r>
                      <a:endParaRPr lang="de-CH" sz="800" kern="1200" dirty="0">
                        <a:effectLst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>
                          <a:effectLst/>
                        </a:rPr>
                        <a:t>Auslauf- oder Weidezugang</a:t>
                      </a:r>
                      <a:endParaRPr lang="de-CH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297" marR="44297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0119">
                <a:tc row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Gute Gesundheit</a:t>
                      </a:r>
                      <a:endParaRPr lang="de-CH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97" marR="44297" marT="0" marB="0" anchor="ctr">
                    <a:lnL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Ausbleiben von Verletzungen</a:t>
                      </a:r>
                      <a:endParaRPr lang="de-CH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97" marR="44297" marT="0" marB="0" anchor="ctr"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>
                          <a:effectLst/>
                        </a:rPr>
                        <a:t>Lahmheit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>
                          <a:effectLst/>
                        </a:rPr>
                        <a:t>Hautveränderungen</a:t>
                      </a:r>
                      <a:endParaRPr lang="de-CH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297" marR="44297" marT="0" marB="0" anchor="ctr">
                    <a:lnR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0577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Ausbleiben von Krankheiten</a:t>
                      </a:r>
                      <a:endParaRPr lang="de-CH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97" marR="44297" marT="0" marB="0" anchor="ctr"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>
                          <a:effectLst/>
                        </a:rPr>
                        <a:t>Husten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>
                          <a:effectLst/>
                        </a:rPr>
                        <a:t>Nasenausfluss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>
                          <a:effectLst/>
                        </a:rPr>
                        <a:t>Augenausfluss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>
                          <a:effectLst/>
                        </a:rPr>
                        <a:t>Behinderte Atmung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>
                          <a:effectLst/>
                        </a:rPr>
                        <a:t>Durchfall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 err="1">
                          <a:effectLst/>
                        </a:rPr>
                        <a:t>Vulvaverletzungen</a:t>
                      </a:r>
                      <a:endParaRPr lang="de-CH" sz="800" kern="1200" dirty="0">
                        <a:effectLst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>
                          <a:effectLst/>
                        </a:rPr>
                        <a:t>Somatische Zellzahl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>
                          <a:effectLst/>
                        </a:rPr>
                        <a:t>Mortalität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>
                          <a:effectLst/>
                        </a:rPr>
                        <a:t>Geburtsstörungen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>
                          <a:effectLst/>
                        </a:rPr>
                        <a:t>Festliegen</a:t>
                      </a:r>
                      <a:endParaRPr lang="de-CH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297" marR="44297" marT="0" marB="0" anchor="ctr">
                    <a:lnR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5167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Ausbleiben von </a:t>
                      </a:r>
                      <a:r>
                        <a:rPr lang="de-CH" sz="800" dirty="0" smtClean="0">
                          <a:effectLst/>
                        </a:rPr>
                        <a:t>managementbedingtem </a:t>
                      </a:r>
                      <a:r>
                        <a:rPr lang="de-CH" sz="800" dirty="0">
                          <a:effectLst/>
                        </a:rPr>
                        <a:t>Schmerz</a:t>
                      </a:r>
                      <a:endParaRPr lang="de-CH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97" marR="44297" marT="0" marB="0" anchor="ctr"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 err="1">
                          <a:effectLst/>
                        </a:rPr>
                        <a:t>Enthornen</a:t>
                      </a:r>
                      <a:endParaRPr lang="de-CH" sz="800" kern="1200" dirty="0">
                        <a:effectLst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 err="1">
                          <a:effectLst/>
                        </a:rPr>
                        <a:t>Schwanzcoupieren</a:t>
                      </a:r>
                      <a:endParaRPr lang="de-CH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297" marR="44297" marT="0" marB="0" anchor="ctr">
                    <a:lnR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063">
                <a:tc row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Angemessenes Verhalten</a:t>
                      </a:r>
                      <a:endParaRPr lang="de-CH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97" marR="44297" marT="0" marB="0" anchor="ctr">
                    <a:lnL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Sozialverhalten</a:t>
                      </a:r>
                      <a:endParaRPr lang="de-CH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97" marR="44297" marT="0" marB="0" anchor="ctr"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 err="1">
                          <a:effectLst/>
                        </a:rPr>
                        <a:t>Agonistisches</a:t>
                      </a:r>
                      <a:r>
                        <a:rPr lang="de-CH" sz="800" kern="1200" dirty="0">
                          <a:effectLst/>
                        </a:rPr>
                        <a:t> Verhalten</a:t>
                      </a:r>
                      <a:endParaRPr lang="de-CH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297" marR="44297" marT="0" marB="0" anchor="ctr">
                    <a:lnR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063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Andere Verhalten</a:t>
                      </a:r>
                      <a:endParaRPr lang="de-CH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97" marR="44297" marT="0" marB="0" anchor="ctr"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>
                          <a:effectLst/>
                        </a:rPr>
                        <a:t>Weidezugang</a:t>
                      </a:r>
                      <a:endParaRPr lang="de-CH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297" marR="44297" marT="0" marB="0" anchor="ctr">
                    <a:lnR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063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Gute Mensch-Tier Beziehung</a:t>
                      </a:r>
                      <a:endParaRPr lang="de-CH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97" marR="44297" marT="0" marB="0" anchor="ctr"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 err="1">
                          <a:effectLst/>
                        </a:rPr>
                        <a:t>Vermeidedistanz</a:t>
                      </a:r>
                      <a:endParaRPr lang="de-CH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297" marR="44297" marT="0" marB="0" anchor="ctr">
                    <a:lnR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063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800" dirty="0">
                          <a:effectLst/>
                        </a:rPr>
                        <a:t>Positiver emotionaler Zustand</a:t>
                      </a:r>
                      <a:endParaRPr lang="de-CH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97" marR="44297" marT="0" marB="0" anchor="ctr"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CH" sz="800" kern="1200" dirty="0">
                          <a:effectLst/>
                        </a:rPr>
                        <a:t>QBA</a:t>
                      </a:r>
                      <a:endParaRPr lang="de-CH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297" marR="44297" marT="0" marB="0" anchor="ctr">
                    <a:lnR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Inhaltsplatzhalter 2"/>
          <p:cNvSpPr txBox="1">
            <a:spLocks noGrp="1"/>
          </p:cNvSpPr>
          <p:nvPr>
            <p:ph idx="1"/>
          </p:nvPr>
        </p:nvSpPr>
        <p:spPr>
          <a:xfrm>
            <a:off x="5442450" y="1600718"/>
            <a:ext cx="3701550" cy="4584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600" dirty="0" smtClean="0"/>
              <a:t>grösstes Projekt dieser Art</a:t>
            </a:r>
            <a:endParaRPr lang="de-CH" sz="1050" dirty="0"/>
          </a:p>
          <a:p>
            <a:pPr lvl="1"/>
            <a:r>
              <a:rPr lang="de-CH" sz="1100" dirty="0"/>
              <a:t>44 beteiligte Institute und </a:t>
            </a:r>
            <a:r>
              <a:rPr lang="de-CH" sz="1100" dirty="0" smtClean="0"/>
              <a:t>Universitäten der ganzen EU</a:t>
            </a:r>
            <a:endParaRPr lang="de-CH" sz="1100" dirty="0"/>
          </a:p>
          <a:p>
            <a:pPr lvl="1"/>
            <a:r>
              <a:rPr lang="de-CH" sz="1100" dirty="0"/>
              <a:t>Laufzeit: 5 Jahre</a:t>
            </a:r>
          </a:p>
          <a:p>
            <a:pPr lvl="1"/>
            <a:r>
              <a:rPr lang="de-CH" sz="1100" dirty="0"/>
              <a:t>Kosten: 17 Mio. Euro</a:t>
            </a:r>
          </a:p>
          <a:p>
            <a:r>
              <a:rPr lang="de-CH" sz="1600" dirty="0" smtClean="0"/>
              <a:t>«</a:t>
            </a:r>
            <a:r>
              <a:rPr lang="de-CH" sz="1600" dirty="0" err="1" smtClean="0"/>
              <a:t>the</a:t>
            </a:r>
            <a:r>
              <a:rPr lang="de-CH" sz="1600" dirty="0" smtClean="0"/>
              <a:t> </a:t>
            </a:r>
            <a:r>
              <a:rPr lang="de-CH" sz="1600" dirty="0" err="1" smtClean="0"/>
              <a:t>best</a:t>
            </a:r>
            <a:r>
              <a:rPr lang="de-CH" sz="1600" dirty="0" smtClean="0"/>
              <a:t> </a:t>
            </a:r>
            <a:r>
              <a:rPr lang="de-CH" sz="1600" dirty="0" err="1" smtClean="0"/>
              <a:t>we</a:t>
            </a:r>
            <a:r>
              <a:rPr lang="de-CH" sz="1600" dirty="0" smtClean="0"/>
              <a:t> </a:t>
            </a:r>
            <a:r>
              <a:rPr lang="de-CH" sz="1600" dirty="0" err="1" smtClean="0"/>
              <a:t>have</a:t>
            </a:r>
            <a:r>
              <a:rPr lang="de-CH" sz="1600" dirty="0" smtClean="0"/>
              <a:t>»</a:t>
            </a:r>
          </a:p>
          <a:p>
            <a:pPr lvl="1"/>
            <a:r>
              <a:rPr lang="de-CH" sz="1100" dirty="0" smtClean="0"/>
              <a:t>so wissenschaftlich wie möglich</a:t>
            </a:r>
          </a:p>
          <a:p>
            <a:pPr lvl="1"/>
            <a:r>
              <a:rPr lang="de-CH" sz="1100" dirty="0" smtClean="0"/>
              <a:t>jeder einzelne Indikator wurde auf Validität, Reliabilität und Machbarkeit überprüft</a:t>
            </a:r>
          </a:p>
          <a:p>
            <a:pPr lvl="1"/>
            <a:r>
              <a:rPr lang="de-CH" sz="1100" dirty="0" smtClean="0"/>
              <a:t>tierbasiert → unabhängig vom Haltungssystem erfassbar</a:t>
            </a:r>
          </a:p>
          <a:p>
            <a:r>
              <a:rPr lang="de-CH" sz="1600" dirty="0" smtClean="0"/>
              <a:t>oder doch nicht?</a:t>
            </a:r>
          </a:p>
          <a:p>
            <a:pPr lvl="1"/>
            <a:r>
              <a:rPr lang="de-CH" sz="1100" dirty="0" smtClean="0"/>
              <a:t>Zeitaufwand!</a:t>
            </a:r>
            <a:endParaRPr lang="de-CH" sz="1100" dirty="0"/>
          </a:p>
          <a:p>
            <a:pPr lvl="1"/>
            <a:r>
              <a:rPr lang="de-CH" sz="1100" dirty="0" smtClean="0"/>
              <a:t>nicht </a:t>
            </a:r>
            <a:r>
              <a:rPr lang="de-CH" sz="1100" dirty="0"/>
              <a:t>komplett! → </a:t>
            </a:r>
            <a:r>
              <a:rPr lang="de-CH" sz="1100" dirty="0" smtClean="0"/>
              <a:t>viele Indikatoren mussten </a:t>
            </a:r>
            <a:r>
              <a:rPr lang="de-CH" sz="1100" dirty="0"/>
              <a:t>ausgeschlossen werden, weil nicht valide, reliabel oder machbar </a:t>
            </a:r>
          </a:p>
          <a:p>
            <a:pPr lvl="1"/>
            <a:r>
              <a:rPr lang="de-CH" sz="1100" dirty="0" smtClean="0"/>
              <a:t>komplexe, nicht transparente Verrechnung</a:t>
            </a:r>
          </a:p>
          <a:p>
            <a:pPr lvl="1"/>
            <a:r>
              <a:rPr lang="de-CH" sz="1100" dirty="0" smtClean="0"/>
              <a:t>jede Aggregationsstufe (Indikator → Aspekt → Prinzip → Gesamtwert) muss (subjektiv) gewichtet werden</a:t>
            </a:r>
          </a:p>
          <a:p>
            <a:pPr marL="457200" lvl="1" indent="0">
              <a:buNone/>
            </a:pPr>
            <a:endParaRPr lang="de-CH" sz="1000" dirty="0"/>
          </a:p>
          <a:p>
            <a:endParaRPr lang="de-CH" sz="1600" dirty="0"/>
          </a:p>
        </p:txBody>
      </p:sp>
    </p:spTree>
    <p:extLst>
      <p:ext uri="{BB962C8B-B14F-4D97-AF65-F5344CB8AC3E}">
        <p14:creationId xmlns:p14="http://schemas.microsoft.com/office/powerpoint/2010/main" val="2352080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z="3600" dirty="0" smtClean="0">
                <a:solidFill>
                  <a:srgbClr val="C00000"/>
                </a:solidFill>
              </a:rPr>
              <a:t>Wie misst man </a:t>
            </a:r>
            <a:r>
              <a:rPr lang="de-CH" sz="3600" dirty="0" err="1" smtClean="0">
                <a:solidFill>
                  <a:srgbClr val="C00000"/>
                </a:solidFill>
              </a:rPr>
              <a:t>Tierwohl</a:t>
            </a:r>
            <a:r>
              <a:rPr lang="de-CH" sz="3600" dirty="0" smtClean="0">
                <a:solidFill>
                  <a:srgbClr val="C00000"/>
                </a:solidFill>
              </a:rPr>
              <a:t>?</a:t>
            </a:r>
            <a:r>
              <a:rPr lang="de-CH" sz="3600" dirty="0">
                <a:solidFill>
                  <a:srgbClr val="C00000"/>
                </a:solidFill>
              </a:rPr>
              <a:t/>
            </a:r>
            <a:br>
              <a:rPr lang="de-CH" sz="3600" dirty="0">
                <a:solidFill>
                  <a:srgbClr val="C00000"/>
                </a:solidFill>
              </a:rPr>
            </a:br>
            <a:r>
              <a:rPr lang="de-CH" sz="2400" dirty="0">
                <a:solidFill>
                  <a:srgbClr val="C00000"/>
                </a:solidFill>
              </a:rPr>
              <a:t>Beispiel </a:t>
            </a:r>
            <a:r>
              <a:rPr lang="de-CH" sz="2400" dirty="0" smtClean="0">
                <a:solidFill>
                  <a:srgbClr val="C00000"/>
                </a:solidFill>
              </a:rPr>
              <a:t>Qualitative </a:t>
            </a:r>
            <a:r>
              <a:rPr lang="de-CH" sz="2400" dirty="0" err="1" smtClean="0">
                <a:solidFill>
                  <a:srgbClr val="C00000"/>
                </a:solidFill>
              </a:rPr>
              <a:t>Behaviour</a:t>
            </a:r>
            <a:r>
              <a:rPr lang="de-CH" sz="2400" dirty="0" smtClean="0">
                <a:solidFill>
                  <a:srgbClr val="C00000"/>
                </a:solidFill>
              </a:rPr>
              <a:t> Assessment</a:t>
            </a:r>
            <a:endParaRPr lang="de-CH" sz="2400" dirty="0">
              <a:solidFill>
                <a:srgbClr val="C00000"/>
              </a:solidFill>
            </a:endParaRPr>
          </a:p>
        </p:txBody>
      </p:sp>
      <p:sp>
        <p:nvSpPr>
          <p:cNvPr id="5" name="Inhaltsplatzhalter 2"/>
          <p:cNvSpPr txBox="1">
            <a:spLocks noGrp="1"/>
          </p:cNvSpPr>
          <p:nvPr>
            <p:ph idx="1"/>
          </p:nvPr>
        </p:nvSpPr>
        <p:spPr>
          <a:xfrm>
            <a:off x="5442450" y="1600718"/>
            <a:ext cx="3701550" cy="4584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de-CH" sz="1000" dirty="0"/>
          </a:p>
          <a:p>
            <a:endParaRPr lang="de-CH" sz="1600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1149695"/>
              </p:ext>
            </p:extLst>
          </p:nvPr>
        </p:nvGraphicFramePr>
        <p:xfrm>
          <a:off x="1143372" y="1253098"/>
          <a:ext cx="1938156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8156"/>
              </a:tblGrid>
              <a:tr h="370840">
                <a:tc>
                  <a:txBody>
                    <a:bodyPr/>
                    <a:lstStyle/>
                    <a:p>
                      <a:r>
                        <a:rPr lang="de-CH" sz="12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Termini des </a:t>
                      </a:r>
                      <a:r>
                        <a:rPr lang="de-CH" sz="1200" b="1" kern="1200" baseline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Welfare</a:t>
                      </a:r>
                      <a:r>
                        <a:rPr lang="de-CH" sz="12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Quality® Projekts für die Bewertung des Aspekts „Positiver emotionaler Zustand“ für Milchkühe</a:t>
                      </a:r>
                      <a:endParaRPr lang="de-CH" sz="1200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aktiv (</a:t>
                      </a:r>
                      <a:r>
                        <a:rPr lang="de-CH" sz="1000" dirty="0" err="1" smtClean="0">
                          <a:solidFill>
                            <a:schemeClr val="tx1"/>
                          </a:solidFill>
                          <a:effectLst/>
                        </a:rPr>
                        <a:t>active</a:t>
                      </a: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entspannt (relaxed)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angstvoll (</a:t>
                      </a:r>
                      <a:r>
                        <a:rPr lang="de-CH" sz="1000" dirty="0" err="1" smtClean="0">
                          <a:solidFill>
                            <a:schemeClr val="tx1"/>
                          </a:solidFill>
                          <a:effectLst/>
                        </a:rPr>
                        <a:t>fearful</a:t>
                      </a: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aufgeregt (</a:t>
                      </a:r>
                      <a:r>
                        <a:rPr lang="de-CH" sz="1000" dirty="0" err="1" smtClean="0">
                          <a:solidFill>
                            <a:schemeClr val="tx1"/>
                          </a:solidFill>
                          <a:effectLst/>
                        </a:rPr>
                        <a:t>agitated</a:t>
                      </a: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ruhig (</a:t>
                      </a:r>
                      <a:r>
                        <a:rPr lang="de-CH" sz="1000" dirty="0" err="1" smtClean="0">
                          <a:solidFill>
                            <a:schemeClr val="tx1"/>
                          </a:solidFill>
                          <a:effectLst/>
                        </a:rPr>
                        <a:t>calm</a:t>
                      </a: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) zufrieden (</a:t>
                      </a:r>
                      <a:r>
                        <a:rPr lang="de-CH" sz="1000" dirty="0" err="1" smtClean="0">
                          <a:solidFill>
                            <a:schemeClr val="tx1"/>
                          </a:solidFill>
                          <a:effectLst/>
                        </a:rPr>
                        <a:t>content</a:t>
                      </a: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gleichgültig (indifferent)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frustriert (</a:t>
                      </a:r>
                      <a:r>
                        <a:rPr lang="de-CH" sz="1000" dirty="0" err="1" smtClean="0">
                          <a:solidFill>
                            <a:schemeClr val="tx1"/>
                          </a:solidFill>
                          <a:effectLst/>
                        </a:rPr>
                        <a:t>frustrated</a:t>
                      </a: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freundlich (</a:t>
                      </a:r>
                      <a:r>
                        <a:rPr lang="de-CH" sz="1000" dirty="0" err="1" smtClean="0">
                          <a:solidFill>
                            <a:schemeClr val="tx1"/>
                          </a:solidFill>
                          <a:effectLst/>
                        </a:rPr>
                        <a:t>friendly</a:t>
                      </a: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gelangweilt (</a:t>
                      </a:r>
                      <a:r>
                        <a:rPr lang="de-CH" sz="1000" dirty="0" err="1" smtClean="0">
                          <a:solidFill>
                            <a:schemeClr val="tx1"/>
                          </a:solidFill>
                          <a:effectLst/>
                        </a:rPr>
                        <a:t>bored</a:t>
                      </a: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verspielt (</a:t>
                      </a:r>
                      <a:r>
                        <a:rPr lang="de-CH" sz="1000" dirty="0" err="1" smtClean="0">
                          <a:solidFill>
                            <a:schemeClr val="tx1"/>
                          </a:solidFill>
                          <a:effectLst/>
                        </a:rPr>
                        <a:t>playful</a:t>
                      </a: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beschäftigt (</a:t>
                      </a:r>
                      <a:r>
                        <a:rPr lang="de-CH" sz="1000" dirty="0" err="1" smtClean="0">
                          <a:solidFill>
                            <a:schemeClr val="tx1"/>
                          </a:solidFill>
                          <a:effectLst/>
                        </a:rPr>
                        <a:t>positively</a:t>
                      </a: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de-CH" sz="1000" dirty="0" err="1" smtClean="0">
                          <a:solidFill>
                            <a:schemeClr val="tx1"/>
                          </a:solidFill>
                          <a:effectLst/>
                        </a:rPr>
                        <a:t>occupied</a:t>
                      </a: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lebendig (</a:t>
                      </a:r>
                      <a:r>
                        <a:rPr lang="de-CH" sz="1000" dirty="0" err="1" smtClean="0">
                          <a:solidFill>
                            <a:schemeClr val="tx1"/>
                          </a:solidFill>
                          <a:effectLst/>
                        </a:rPr>
                        <a:t>lively</a:t>
                      </a: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neugierig (inquisitive)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reizbar (irritable)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ruhelos (</a:t>
                      </a:r>
                      <a:r>
                        <a:rPr lang="de-CH" sz="1000" dirty="0" err="1" smtClean="0">
                          <a:solidFill>
                            <a:schemeClr val="tx1"/>
                          </a:solidFill>
                          <a:effectLst/>
                        </a:rPr>
                        <a:t>uneasy</a:t>
                      </a: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kontaktfreudig (</a:t>
                      </a:r>
                      <a:r>
                        <a:rPr lang="de-CH" sz="1000" dirty="0" err="1" smtClean="0">
                          <a:solidFill>
                            <a:schemeClr val="tx1"/>
                          </a:solidFill>
                          <a:effectLst/>
                        </a:rPr>
                        <a:t>sociable</a:t>
                      </a:r>
                      <a:r>
                        <a:rPr lang="de-CH" sz="10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 err="1" smtClean="0">
                          <a:solidFill>
                            <a:schemeClr val="tx1"/>
                          </a:solidFill>
                          <a:effectLst/>
                        </a:rPr>
                        <a:t>apathisch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</a:rPr>
                        <a:t> (apathetic)</a:t>
                      </a:r>
                      <a:endParaRPr lang="de-CH" sz="1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 err="1" smtClean="0">
                          <a:solidFill>
                            <a:schemeClr val="tx1"/>
                          </a:solidFill>
                          <a:effectLst/>
                        </a:rPr>
                        <a:t>glücklich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</a:rPr>
                        <a:t> (happy)</a:t>
                      </a:r>
                      <a:endParaRPr lang="de-CH" sz="1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 err="1" smtClean="0">
                          <a:solidFill>
                            <a:schemeClr val="tx1"/>
                          </a:solidFill>
                          <a:effectLst/>
                        </a:rPr>
                        <a:t>bekümmert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</a:rPr>
                        <a:t> (distressed)</a:t>
                      </a:r>
                      <a:endParaRPr lang="de-CH" sz="100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</a:tr>
            </a:tbl>
          </a:graphicData>
        </a:graphic>
      </p:graphicFrame>
      <p:sp>
        <p:nvSpPr>
          <p:cNvPr id="7" name="Inhaltsplatzhalter 2"/>
          <p:cNvSpPr txBox="1">
            <a:spLocks/>
          </p:cNvSpPr>
          <p:nvPr/>
        </p:nvSpPr>
        <p:spPr bwMode="auto">
          <a:xfrm>
            <a:off x="3656321" y="1369070"/>
            <a:ext cx="5176783" cy="458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22860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B2B2B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C0C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DDDDDD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DDDDDD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DDDDDD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DDDDDD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DDDDDD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600" dirty="0" smtClean="0"/>
              <a:t>Ansatz </a:t>
            </a:r>
            <a:endParaRPr lang="de-CH" sz="1050" dirty="0" smtClean="0"/>
          </a:p>
          <a:p>
            <a:pPr lvl="1"/>
            <a:r>
              <a:rPr lang="de-CH" sz="1200" dirty="0"/>
              <a:t>Erfassung der Gestimmtheit von Tieren </a:t>
            </a:r>
          </a:p>
          <a:p>
            <a:pPr lvl="1"/>
            <a:r>
              <a:rPr lang="de-CH" sz="1200" dirty="0" smtClean="0"/>
              <a:t>beruht auf der Annahme, dass </a:t>
            </a:r>
            <a:r>
              <a:rPr lang="de-CH" sz="1200" dirty="0" err="1" smtClean="0"/>
              <a:t>BeobachterInnen</a:t>
            </a:r>
            <a:r>
              <a:rPr lang="de-CH" sz="1200" dirty="0" smtClean="0"/>
              <a:t> den Verhaltensausdruck von Tieren erfassen und mit geeigneten Begriffen beschreiben können</a:t>
            </a:r>
          </a:p>
          <a:p>
            <a:pPr lvl="1"/>
            <a:r>
              <a:rPr lang="de-CH" sz="1200" dirty="0" smtClean="0"/>
              <a:t>Quantifizierung der Begriffe auf einer cm-Skala (kommt wie stark vor?)</a:t>
            </a:r>
          </a:p>
          <a:p>
            <a:pPr lvl="1"/>
            <a:r>
              <a:rPr lang="de-CH" sz="1200" dirty="0" smtClean="0"/>
              <a:t>Komplexe Verrechnung innerhalb WQ</a:t>
            </a:r>
            <a:r>
              <a:rPr lang="de-CH" sz="1200" b="1" dirty="0"/>
              <a:t>®</a:t>
            </a:r>
            <a:r>
              <a:rPr lang="de-CH" sz="1200" dirty="0" smtClean="0"/>
              <a:t> zu einem Gesamtscore</a:t>
            </a:r>
          </a:p>
          <a:p>
            <a:r>
              <a:rPr lang="de-CH" sz="1600" dirty="0" smtClean="0"/>
              <a:t>Inter- und Intra-Observer Reliabilität</a:t>
            </a:r>
          </a:p>
          <a:p>
            <a:pPr lvl="1"/>
            <a:r>
              <a:rPr lang="de-CH" sz="1200" dirty="0" smtClean="0"/>
              <a:t>In der Regel hoch, in verschiedenen Studien bestätigt</a:t>
            </a:r>
          </a:p>
          <a:p>
            <a:r>
              <a:rPr lang="de-CH" sz="1600" dirty="0" smtClean="0"/>
              <a:t>Validität</a:t>
            </a:r>
          </a:p>
          <a:p>
            <a:pPr lvl="1"/>
            <a:r>
              <a:rPr lang="de-CH" sz="1200" dirty="0" err="1" smtClean="0"/>
              <a:t>Antropomorphe</a:t>
            </a:r>
            <a:r>
              <a:rPr lang="de-CH" sz="1200" dirty="0" smtClean="0"/>
              <a:t> Beurteilung oder tatsächlicher emotionaler Status?</a:t>
            </a:r>
          </a:p>
          <a:p>
            <a:pPr lvl="1"/>
            <a:r>
              <a:rPr lang="de-CH" sz="1200" dirty="0" smtClean="0"/>
              <a:t>z.T. Korrelationen mit physiologischen Indikatoren nachweisbar</a:t>
            </a:r>
          </a:p>
          <a:p>
            <a:r>
              <a:rPr lang="de-CH" sz="1600" dirty="0" smtClean="0"/>
              <a:t>Problematisch</a:t>
            </a:r>
          </a:p>
          <a:p>
            <a:pPr lvl="1"/>
            <a:r>
              <a:rPr lang="de-CH" sz="1200" dirty="0" smtClean="0"/>
              <a:t>Akzeptanz der Methode, der erfolgten Bewertung </a:t>
            </a:r>
          </a:p>
          <a:p>
            <a:pPr lvl="1"/>
            <a:r>
              <a:rPr lang="de-CH" sz="1200" dirty="0" smtClean="0"/>
              <a:t>Adäquates Training der </a:t>
            </a:r>
            <a:r>
              <a:rPr lang="de-CH" sz="1200" dirty="0" err="1" smtClean="0"/>
              <a:t>BeobachterInnen</a:t>
            </a:r>
            <a:r>
              <a:rPr lang="de-CH" sz="1200" dirty="0" smtClean="0"/>
              <a:t>?</a:t>
            </a:r>
          </a:p>
          <a:p>
            <a:pPr lvl="1"/>
            <a:r>
              <a:rPr lang="de-CH" sz="1200" dirty="0" smtClean="0"/>
              <a:t>Beobachtereinfluss: Hintergrundwissen, eigene Stimmung</a:t>
            </a:r>
          </a:p>
          <a:p>
            <a:pPr lvl="1"/>
            <a:endParaRPr lang="de-CH" sz="1200" dirty="0" smtClean="0"/>
          </a:p>
          <a:p>
            <a:endParaRPr lang="de-CH" sz="1600" dirty="0" smtClean="0"/>
          </a:p>
          <a:p>
            <a:pPr marL="457200" lvl="1" indent="0">
              <a:buFont typeface="Arial" panose="020B0604020202020204" pitchFamily="34" charset="0"/>
              <a:buNone/>
            </a:pPr>
            <a:endParaRPr lang="de-CH" sz="1000" dirty="0" smtClean="0"/>
          </a:p>
          <a:p>
            <a:endParaRPr lang="de-CH" sz="1600" dirty="0"/>
          </a:p>
        </p:txBody>
      </p:sp>
    </p:spTree>
    <p:extLst>
      <p:ext uri="{BB962C8B-B14F-4D97-AF65-F5344CB8AC3E}">
        <p14:creationId xmlns:p14="http://schemas.microsoft.com/office/powerpoint/2010/main" val="1059612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r>
              <a:rPr lang="de-CH" sz="3600" dirty="0">
                <a:solidFill>
                  <a:srgbClr val="C00000"/>
                </a:solidFill>
              </a:rPr>
              <a:t>Verwendungszweck</a:t>
            </a:r>
          </a:p>
        </p:txBody>
      </p:sp>
      <p:graphicFrame>
        <p:nvGraphicFramePr>
          <p:cNvPr id="5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9481240"/>
              </p:ext>
            </p:extLst>
          </p:nvPr>
        </p:nvGraphicFramePr>
        <p:xfrm>
          <a:off x="1042789" y="1106794"/>
          <a:ext cx="7022220" cy="25416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94181"/>
                <a:gridCol w="1466455"/>
                <a:gridCol w="1001925"/>
                <a:gridCol w="965492"/>
                <a:gridCol w="1531607"/>
                <a:gridCol w="162560"/>
              </a:tblGrid>
              <a:tr h="720039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ts val="1400"/>
                        </a:lnSpc>
                        <a:spcAft>
                          <a:spcPts val="0"/>
                        </a:spcAft>
                        <a:buClr>
                          <a:srgbClr val="C00000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de-CH" sz="1400" dirty="0" smtClean="0">
                          <a:solidFill>
                            <a:schemeClr val="bg1"/>
                          </a:solidFill>
                          <a:effectLst/>
                          <a:uFill>
                            <a:solidFill>
                              <a:srgbClr val="C00000"/>
                            </a:solidFill>
                          </a:uFill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Indikator</a:t>
                      </a:r>
                      <a:endParaRPr lang="de-CH" sz="1400" dirty="0">
                        <a:solidFill>
                          <a:schemeClr val="bg1"/>
                        </a:solidFill>
                        <a:effectLst/>
                        <a:uFill>
                          <a:solidFill>
                            <a:srgbClr val="C00000"/>
                          </a:solidFill>
                        </a:uFill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de-CH" sz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Experimentelle wissenschaftliche Studien</a:t>
                      </a:r>
                      <a:endParaRPr lang="de-CH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de-CH" sz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Tierschutz-kontrolle</a:t>
                      </a:r>
                      <a:endParaRPr lang="de-CH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Qualitäts-sicherung (Label)</a:t>
                      </a:r>
                    </a:p>
                  </a:txBody>
                  <a:tcPr marL="68580" marR="6858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Risiko-basiertes Monitoring</a:t>
                      </a:r>
                    </a:p>
                  </a:txBody>
                  <a:tcPr marL="68580" marR="6858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CH" sz="1200" dirty="0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C00000"/>
                    </a:solidFill>
                  </a:tcPr>
                </a:tc>
              </a:tr>
              <a:tr h="418526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ts val="1400"/>
                        </a:lnSpc>
                        <a:spcAft>
                          <a:spcPts val="0"/>
                        </a:spcAft>
                        <a:buClr>
                          <a:srgbClr val="C00000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de-CH" sz="140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C00000"/>
                            </a:solidFill>
                          </a:uFill>
                        </a:rPr>
                        <a:t>Tierbasiert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C00000"/>
                          </a:solidFill>
                        </a:uFill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e-CH" sz="1200" b="1" dirty="0" smtClean="0">
                          <a:effectLst/>
                        </a:rPr>
                        <a:t>Sehr gut </a:t>
                      </a:r>
                      <a:endParaRPr lang="de-CH" sz="1200" b="1" dirty="0"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e-CH" sz="1200" dirty="0" smtClean="0">
                          <a:effectLst/>
                        </a:rPr>
                        <a:t>Mittel</a:t>
                      </a:r>
                      <a:endParaRPr lang="de-CH" sz="1200" dirty="0"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de-CH" sz="12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Sehr gut</a:t>
                      </a:r>
                      <a:endParaRPr lang="de-CH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de-CH" sz="12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Ungeeignet</a:t>
                      </a:r>
                      <a:endParaRPr lang="de-CH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de-CH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</a:tr>
              <a:tr h="428479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ts val="1400"/>
                        </a:lnSpc>
                        <a:spcAft>
                          <a:spcPts val="0"/>
                        </a:spcAft>
                        <a:buClr>
                          <a:srgbClr val="C00000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de-CH" sz="140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C00000"/>
                            </a:solidFill>
                          </a:uFill>
                        </a:rPr>
                        <a:t>Managementbasiert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C00000"/>
                          </a:solidFill>
                        </a:uFill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e-CH" sz="1200" dirty="0" smtClean="0">
                          <a:effectLst/>
                        </a:rPr>
                        <a:t>Mittel</a:t>
                      </a:r>
                      <a:endParaRPr lang="de-CH" sz="1200" dirty="0"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e-CH" sz="1200" dirty="0" smtClean="0">
                          <a:effectLst/>
                        </a:rPr>
                        <a:t>Gut</a:t>
                      </a:r>
                      <a:endParaRPr lang="de-CH" sz="1200" dirty="0"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de-CH" sz="1200" dirty="0" smtClean="0">
                          <a:effectLst/>
                        </a:rPr>
                        <a:t>Gut</a:t>
                      </a:r>
                      <a:endParaRPr lang="de-CH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de-CH" sz="12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Mittel</a:t>
                      </a:r>
                      <a:endParaRPr lang="de-CH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de-CH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</a:tr>
              <a:tr h="40705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ts val="1400"/>
                        </a:lnSpc>
                        <a:spcAft>
                          <a:spcPts val="0"/>
                        </a:spcAft>
                        <a:buClr>
                          <a:srgbClr val="C00000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de-CH" sz="140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C00000"/>
                            </a:solidFill>
                          </a:uFill>
                        </a:rPr>
                        <a:t>Ressourcenbasiert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C00000"/>
                          </a:solidFill>
                        </a:uFill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e-CH" sz="1200" dirty="0" smtClean="0">
                          <a:effectLst/>
                        </a:rPr>
                        <a:t>Gut</a:t>
                      </a:r>
                      <a:endParaRPr lang="de-CH" sz="1200" dirty="0"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e-CH" sz="12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Sehr gut</a:t>
                      </a:r>
                      <a:endParaRPr lang="de-CH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e-CH" sz="1200" dirty="0" smtClean="0">
                          <a:effectLst/>
                        </a:rPr>
                        <a:t>Gut</a:t>
                      </a:r>
                      <a:endParaRPr lang="de-CH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e-CH" sz="12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Gut</a:t>
                      </a:r>
                      <a:endParaRPr lang="de-CH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de-CH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</a:tr>
              <a:tr h="359273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ts val="1400"/>
                        </a:lnSpc>
                        <a:spcAft>
                          <a:spcPts val="0"/>
                        </a:spcAft>
                        <a:buClr>
                          <a:srgbClr val="C00000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de-CH" sz="140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C00000"/>
                            </a:solidFill>
                          </a:uFill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Prozessbasiert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C00000"/>
                          </a:solidFill>
                        </a:uFill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e-CH" sz="12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Bedingt geeignet</a:t>
                      </a: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e-CH" sz="12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Ungeeignet</a:t>
                      </a:r>
                      <a:endParaRPr lang="de-CH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e-CH" sz="12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Ungeeignet</a:t>
                      </a:r>
                      <a:endParaRPr lang="de-CH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2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Sehr gut</a:t>
                      </a:r>
                      <a:endParaRPr lang="de-CH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de-CH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</a:tr>
              <a:tr h="20829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ts val="1400"/>
                        </a:lnSpc>
                        <a:spcAft>
                          <a:spcPts val="0"/>
                        </a:spcAft>
                        <a:buClr>
                          <a:srgbClr val="C00000"/>
                        </a:buClr>
                        <a:buFont typeface="Wingdings" panose="05000000000000000000" pitchFamily="2" charset="2"/>
                        <a:buNone/>
                      </a:pPr>
                      <a:endParaRPr lang="de-CH" sz="14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C00000"/>
                          </a:solidFill>
                        </a:uFill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de-CH" sz="1200" baseline="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de-CH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de-CH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de-CH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de-CH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9999"/>
                    </a:solidFill>
                  </a:tcPr>
                </a:tc>
              </a:tr>
            </a:tbl>
          </a:graphicData>
        </a:graphic>
      </p:graphicFrame>
      <p:sp>
        <p:nvSpPr>
          <p:cNvPr id="4" name="Textfeld 3"/>
          <p:cNvSpPr txBox="1"/>
          <p:nvPr/>
        </p:nvSpPr>
        <p:spPr>
          <a:xfrm>
            <a:off x="2642616" y="4352544"/>
            <a:ext cx="5020056" cy="523220"/>
          </a:xfrm>
          <a:prstGeom prst="rect">
            <a:avLst/>
          </a:prstGeom>
          <a:solidFill>
            <a:srgbClr val="FFCCCC"/>
          </a:solidFill>
        </p:spPr>
        <p:txBody>
          <a:bodyPr wrap="square" rtlCol="0">
            <a:spAutoFit/>
          </a:bodyPr>
          <a:lstStyle/>
          <a:p>
            <a:r>
              <a:rPr lang="de-CH" sz="2800" b="1" dirty="0" smtClean="0">
                <a:solidFill>
                  <a:srgbClr val="FF0000"/>
                </a:solidFill>
              </a:rPr>
              <a:t>Nachhaltigkeitsbeurteilung? </a:t>
            </a:r>
          </a:p>
        </p:txBody>
      </p:sp>
      <p:sp>
        <p:nvSpPr>
          <p:cNvPr id="10" name="Pfeil nach oben 9"/>
          <p:cNvSpPr/>
          <p:nvPr/>
        </p:nvSpPr>
        <p:spPr bwMode="auto">
          <a:xfrm>
            <a:off x="4662831" y="3970020"/>
            <a:ext cx="465612" cy="356616"/>
          </a:xfrm>
          <a:prstGeom prst="upArrow">
            <a:avLst/>
          </a:prstGeom>
          <a:solidFill>
            <a:srgbClr val="FFCCCC"/>
          </a:solidFill>
          <a:ln w="44450" cap="flat" cmpd="sng" algn="ctr">
            <a:solidFill>
              <a:srgbClr val="C0D6E6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644525"/>
            <a:endParaRPr lang="de-CH" sz="1400" b="1" dirty="0">
              <a:solidFill>
                <a:schemeClr val="bg2"/>
              </a:solidFill>
              <a:latin typeface="Arial Narrow" pitchFamily="34" charset="0"/>
            </a:endParaRPr>
          </a:p>
        </p:txBody>
      </p:sp>
      <p:sp>
        <p:nvSpPr>
          <p:cNvPr id="6" name="Pfeil nach oben 5"/>
          <p:cNvSpPr/>
          <p:nvPr/>
        </p:nvSpPr>
        <p:spPr bwMode="auto">
          <a:xfrm>
            <a:off x="3420222" y="3973068"/>
            <a:ext cx="465612" cy="356616"/>
          </a:xfrm>
          <a:prstGeom prst="upArrow">
            <a:avLst/>
          </a:prstGeom>
          <a:solidFill>
            <a:srgbClr val="FFCCCC"/>
          </a:solidFill>
          <a:ln w="44450" cap="flat" cmpd="sng" algn="ctr">
            <a:solidFill>
              <a:srgbClr val="C0D6E6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644525"/>
            <a:endParaRPr lang="de-CH" sz="1400" b="1" dirty="0">
              <a:solidFill>
                <a:schemeClr val="bg2"/>
              </a:solidFill>
              <a:latin typeface="Arial Narrow" pitchFamily="34" charset="0"/>
            </a:endParaRPr>
          </a:p>
        </p:txBody>
      </p:sp>
      <p:sp>
        <p:nvSpPr>
          <p:cNvPr id="7" name="Pfeil nach oben 6"/>
          <p:cNvSpPr/>
          <p:nvPr/>
        </p:nvSpPr>
        <p:spPr bwMode="auto">
          <a:xfrm>
            <a:off x="5749747" y="3970020"/>
            <a:ext cx="465612" cy="356616"/>
          </a:xfrm>
          <a:prstGeom prst="upArrow">
            <a:avLst/>
          </a:prstGeom>
          <a:solidFill>
            <a:srgbClr val="FFCCCC"/>
          </a:solidFill>
          <a:ln w="44450" cap="flat" cmpd="sng" algn="ctr">
            <a:solidFill>
              <a:srgbClr val="C0D6E6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644525"/>
            <a:endParaRPr lang="de-CH" sz="1400" b="1" dirty="0">
              <a:solidFill>
                <a:schemeClr val="bg2"/>
              </a:solidFill>
              <a:latin typeface="Arial Narrow" pitchFamily="34" charset="0"/>
            </a:endParaRPr>
          </a:p>
        </p:txBody>
      </p:sp>
      <p:sp>
        <p:nvSpPr>
          <p:cNvPr id="8" name="Pfeil nach oben 7"/>
          <p:cNvSpPr/>
          <p:nvPr/>
        </p:nvSpPr>
        <p:spPr bwMode="auto">
          <a:xfrm>
            <a:off x="6836663" y="3970020"/>
            <a:ext cx="465612" cy="356616"/>
          </a:xfrm>
          <a:prstGeom prst="upArrow">
            <a:avLst/>
          </a:prstGeom>
          <a:solidFill>
            <a:srgbClr val="FFCCCC"/>
          </a:solidFill>
          <a:ln w="44450" cap="flat" cmpd="sng" algn="ctr">
            <a:solidFill>
              <a:srgbClr val="C0D6E6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644525"/>
            <a:endParaRPr lang="de-CH" sz="1400" b="1" dirty="0">
              <a:solidFill>
                <a:schemeClr val="bg2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369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r>
              <a:rPr lang="de-CH" sz="3600" dirty="0">
                <a:solidFill>
                  <a:srgbClr val="C00000"/>
                </a:solidFill>
              </a:rPr>
              <a:t>Generalisierbarkeit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43372" y="1133006"/>
            <a:ext cx="7890563" cy="4584825"/>
          </a:xfrm>
        </p:spPr>
        <p:txBody>
          <a:bodyPr/>
          <a:lstStyle/>
          <a:p>
            <a:r>
              <a:rPr lang="de-CH" dirty="0" err="1"/>
              <a:t>Welfare</a:t>
            </a:r>
            <a:r>
              <a:rPr lang="de-CH" dirty="0"/>
              <a:t> Quality®</a:t>
            </a:r>
          </a:p>
          <a:p>
            <a:pPr lvl="1"/>
            <a:r>
              <a:rPr lang="de-CH" dirty="0" smtClean="0"/>
              <a:t>für jedes Produktionssystem ein eigenes Protokoll</a:t>
            </a:r>
          </a:p>
          <a:p>
            <a:pPr lvl="1"/>
            <a:r>
              <a:rPr lang="de-CH" dirty="0" smtClean="0"/>
              <a:t>derzeit existieren: Milchkühe / Mastrinder, Sauen / Ferkel / Mastschweine, Legehennen / Mastpoulet</a:t>
            </a:r>
          </a:p>
          <a:p>
            <a:pPr lvl="1"/>
            <a:r>
              <a:rPr lang="de-CH" dirty="0" smtClean="0"/>
              <a:t>noch fehlen: Kälber, Ziegen, Schafe, Kaninchen</a:t>
            </a:r>
          </a:p>
          <a:p>
            <a:pPr marL="536576" lvl="1" indent="-357188">
              <a:buFont typeface="Wingdings" panose="05000000000000000000" pitchFamily="2" charset="2"/>
              <a:buChar char="v"/>
            </a:pPr>
            <a:r>
              <a:rPr lang="de-CH" sz="1800" dirty="0" smtClean="0">
                <a:latin typeface="Arial Narrow" panose="020B0606020202030204" pitchFamily="34" charset="0"/>
              </a:rPr>
              <a:t>Übertragbarkeit des Milchkuh-Protokolls auf Wasserbüffel zur Milchproduktion grösstenteils gegeben (De Rosa et al. 2015)</a:t>
            </a:r>
          </a:p>
          <a:p>
            <a:pPr marL="536576" lvl="1" indent="-357188">
              <a:buFont typeface="Wingdings" panose="05000000000000000000" pitchFamily="2" charset="2"/>
              <a:buChar char="v"/>
            </a:pPr>
            <a:endParaRPr lang="de-CH" sz="1800" dirty="0" smtClean="0">
              <a:latin typeface="Arial Narrow" panose="020B0606020202030204" pitchFamily="34" charset="0"/>
            </a:endParaRPr>
          </a:p>
          <a:p>
            <a:r>
              <a:rPr lang="de-CH" dirty="0" smtClean="0"/>
              <a:t>Produktionssysteme / Standorte</a:t>
            </a:r>
          </a:p>
          <a:p>
            <a:pPr lvl="1"/>
            <a:r>
              <a:rPr lang="de-CH" dirty="0" smtClean="0"/>
              <a:t>klimatische Verhältnisse </a:t>
            </a:r>
          </a:p>
          <a:p>
            <a:pPr lvl="1"/>
            <a:r>
              <a:rPr lang="de-CH" dirty="0" smtClean="0"/>
              <a:t>lokale Verbreitung von Stallsystemen</a:t>
            </a:r>
          </a:p>
          <a:p>
            <a:pPr lvl="1"/>
            <a:r>
              <a:rPr lang="de-CH" dirty="0" smtClean="0"/>
              <a:t>lokale Verbreitung von Produktionssystemen</a:t>
            </a:r>
            <a:endParaRPr lang="de-CH" dirty="0"/>
          </a:p>
          <a:p>
            <a:pPr lvl="2" indent="-357188">
              <a:buClrTx/>
              <a:buFont typeface="Wingdings" panose="05000000000000000000" pitchFamily="2" charset="2"/>
              <a:buChar char="v"/>
            </a:pPr>
            <a:r>
              <a:rPr lang="de-CH" sz="1800" dirty="0" smtClean="0">
                <a:latin typeface="Arial Narrow" panose="020B0606020202030204" pitchFamily="34" charset="0"/>
              </a:rPr>
              <a:t>tierbezogene </a:t>
            </a:r>
            <a:r>
              <a:rPr lang="de-CH" sz="1800" dirty="0" err="1" smtClean="0">
                <a:latin typeface="Arial Narrow" panose="020B0606020202030204" pitchFamily="34" charset="0"/>
              </a:rPr>
              <a:t>Indiktoren</a:t>
            </a:r>
            <a:r>
              <a:rPr lang="de-CH" sz="1800" dirty="0" smtClean="0">
                <a:latin typeface="Arial Narrow" panose="020B0606020202030204" pitchFamily="34" charset="0"/>
              </a:rPr>
              <a:t> &gt; </a:t>
            </a:r>
            <a:r>
              <a:rPr lang="de-CH" sz="1800" dirty="0" err="1" smtClean="0">
                <a:latin typeface="Arial Narrow" panose="020B0606020202030204" pitchFamily="34" charset="0"/>
              </a:rPr>
              <a:t>ressocurcen</a:t>
            </a:r>
            <a:r>
              <a:rPr lang="de-CH" sz="1800" dirty="0" smtClean="0">
                <a:latin typeface="Arial Narrow" panose="020B0606020202030204" pitchFamily="34" charset="0"/>
              </a:rPr>
              <a:t>-bezogene Indikatoren (EFSA 2012)</a:t>
            </a:r>
            <a:endParaRPr lang="de-CH" sz="1800" dirty="0">
              <a:latin typeface="Arial Narrow" panose="020B0606020202030204" pitchFamily="34" charset="0"/>
            </a:endParaRP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35933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groscope_PowerPoint-Präsentation_2013_d">
  <a:themeElements>
    <a:clrScheme name="ART_PPT-Vorlage_deutsc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T_PPT-Vorlage_deutsc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1F7F9"/>
        </a:solidFill>
        <a:ln w="44450" cap="flat" cmpd="sng" algn="ctr">
          <a:solidFill>
            <a:srgbClr val="C0D6E6"/>
          </a:solidFill>
          <a:prstDash val="solid"/>
          <a:round/>
          <a:headEnd type="none" w="med" len="med"/>
          <a:tailEnd type="none" w="med" len="med"/>
        </a:ln>
        <a:effectLst/>
        <a:extLst/>
      </a:spPr>
      <a:bodyPr vert="horz" wrap="square" lIns="72000" tIns="45720" rIns="72000" bIns="45720" numCol="1" rtlCol="0" anchor="t" anchorCtr="0" compatLnSpc="1">
        <a:prstTxWarp prst="textNoShape">
          <a:avLst/>
        </a:prstTxWarp>
      </a:bodyPr>
      <a:lstStyle>
        <a:defPPr defTabSz="644525">
          <a:defRPr sz="1400" b="1" dirty="0">
            <a:solidFill>
              <a:schemeClr val="bg2"/>
            </a:solidFill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5400" b="1" dirty="0" smtClean="0">
            <a:solidFill>
              <a:srgbClr val="FF0000"/>
            </a:solidFill>
          </a:defRPr>
        </a:defPPr>
      </a:lstStyle>
    </a:txDef>
  </a:objectDefaults>
  <a:extraClrSchemeLst>
    <a:extraClrScheme>
      <a:clrScheme name="ART_PPT-Vorlage_deutsc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PPT-Vorlage_deutsc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PPT-Vorlage_deutsc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PPT-Vorlage_deutsc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PPT-Vorlage_deutsc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PPT-Vorlage_deutsc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PPT-Vorlage_deutsc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PPT-Vorlage_deutsc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PPT-Vorlage_deutsc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PPT-Vorlage_deutsc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PPT-Vorlage_deutsc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PPT-Vorlage_deutsc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2014_Powerpoint_Agroscope_d</Template>
  <TotalTime>0</TotalTime>
  <Words>1507</Words>
  <Application>Microsoft Office PowerPoint</Application>
  <PresentationFormat>Bildschirmpräsentation (4:3)</PresentationFormat>
  <Paragraphs>340</Paragraphs>
  <Slides>15</Slides>
  <Notes>15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3" baseType="lpstr">
      <vt:lpstr>Arial</vt:lpstr>
      <vt:lpstr>Arial Narrow</vt:lpstr>
      <vt:lpstr>Calibri</vt:lpstr>
      <vt:lpstr>Tahoma</vt:lpstr>
      <vt:lpstr>Times</vt:lpstr>
      <vt:lpstr>Times New Roman</vt:lpstr>
      <vt:lpstr>Wingdings</vt:lpstr>
      <vt:lpstr>Agroscope_PowerPoint-Präsentation_2013_d</vt:lpstr>
      <vt:lpstr>Ein Tierwohlindex für alle Fälle?</vt:lpstr>
      <vt:lpstr>Inhalt</vt:lpstr>
      <vt:lpstr>Tierwohl als Baustein der Nachhaltigkeitsbeurteilung </vt:lpstr>
      <vt:lpstr>Was ist Tierwohl? </vt:lpstr>
      <vt:lpstr>Wie misst man Tierwohl? Tierwohlindikatoren </vt:lpstr>
      <vt:lpstr>Wie misst man Tierwohl? Beispiel Welfare Quality® bei Milchkühen</vt:lpstr>
      <vt:lpstr>Wie misst man Tierwohl? Beispiel Qualitative Behaviour Assessment</vt:lpstr>
      <vt:lpstr>Verwendungszweck</vt:lpstr>
      <vt:lpstr>Generalisierbarkeit</vt:lpstr>
      <vt:lpstr>Praktikabilität</vt:lpstr>
      <vt:lpstr>Praktikabilität:  Reduktion der Aspekte oder Indikatoren?</vt:lpstr>
      <vt:lpstr>Praktikabilität: Ersatz durch prozess-basierte «Eisbergindikatoren»?</vt:lpstr>
      <vt:lpstr>Trade-offs</vt:lpstr>
      <vt:lpstr>Tierwohlbeurteilung</vt:lpstr>
      <vt:lpstr>PowerPoint-Präsentation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2015-04-29T07:26:16Z</dcterms:created>
  <dcterms:modified xsi:type="dcterms:W3CDTF">2016-01-19T10:51:59Z</dcterms:modified>
</cp:coreProperties>
</file>