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4" r:id="rId3"/>
    <p:sldId id="328" r:id="rId4"/>
    <p:sldId id="321" r:id="rId5"/>
    <p:sldId id="286" r:id="rId6"/>
    <p:sldId id="287" r:id="rId7"/>
    <p:sldId id="335" r:id="rId8"/>
    <p:sldId id="306" r:id="rId9"/>
    <p:sldId id="305" r:id="rId10"/>
    <p:sldId id="288" r:id="rId11"/>
    <p:sldId id="289" r:id="rId12"/>
    <p:sldId id="327" r:id="rId13"/>
    <p:sldId id="301" r:id="rId14"/>
    <p:sldId id="302" r:id="rId15"/>
    <p:sldId id="304" r:id="rId16"/>
    <p:sldId id="290" r:id="rId17"/>
  </p:sldIdLst>
  <p:sldSz cx="9144000" cy="6858000" type="screen4x3"/>
  <p:notesSz cx="6797675" cy="9928225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1">
          <p15:clr>
            <a:srgbClr val="A4A3A4"/>
          </p15:clr>
        </p15:guide>
        <p15:guide id="2" orient="horz" pos="852">
          <p15:clr>
            <a:srgbClr val="A4A3A4"/>
          </p15:clr>
        </p15:guide>
        <p15:guide id="3" pos="7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groscope" initials="" lastIdx="0" clrIdx="0"/>
  <p:cmAuthor id="1" name="Jan Pierrick Agroscope" initials="japi" lastIdx="2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D8D4"/>
    <a:srgbClr val="F4E6E4"/>
    <a:srgbClr val="00CC66"/>
    <a:srgbClr val="00FF99"/>
    <a:srgbClr val="7F7F7F"/>
    <a:srgbClr val="A01E32"/>
    <a:srgbClr val="ED181E"/>
    <a:srgbClr val="F0F5FD"/>
    <a:srgbClr val="E8F0F8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71" autoAdjust="0"/>
    <p:restoredTop sz="87058" autoAdjust="0"/>
  </p:normalViewPr>
  <p:slideViewPr>
    <p:cSldViewPr snapToGrid="0" showGuides="1">
      <p:cViewPr>
        <p:scale>
          <a:sx n="150" d="100"/>
          <a:sy n="150" d="100"/>
        </p:scale>
        <p:origin x="-72" y="936"/>
      </p:cViewPr>
      <p:guideLst>
        <p:guide orient="horz" pos="251"/>
        <p:guide orient="horz" pos="852"/>
        <p:guide pos="781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-1590"/>
    </p:cViewPr>
  </p:sorterViewPr>
  <p:notesViewPr>
    <p:cSldViewPr snapToGrid="0" showGuides="1">
      <p:cViewPr varScale="1">
        <p:scale>
          <a:sx n="91" d="100"/>
          <a:sy n="91" d="100"/>
        </p:scale>
        <p:origin x="-231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3ECDC1-EDF1-4AFC-A2D1-F3CDC2C7E573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918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CH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CBAC4B-7279-4E25-A284-0BE6F5B9A6DD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93324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343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85048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sz="1200" dirty="0" smtClean="0"/>
              <a:t>für alle Betriebszweige und alle Gemeinkostenpositionen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7D18DB-F68E-4E38-922B-4E0EA94FE93C}" type="slidenum">
              <a:rPr lang="de-CH" smtClean="0"/>
              <a:pPr>
                <a:defRPr/>
              </a:pPr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02564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7D18DB-F68E-4E38-922B-4E0EA94FE93C}" type="slidenum">
              <a:rPr lang="de-CH" smtClean="0"/>
              <a:pPr>
                <a:defRPr/>
              </a:pPr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85562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dirty="0" smtClean="0"/>
              <a:t>Fr. 264.- (2010) bis Fr. 268.- (2012) pro Tag bewertet (Annahme: 10 Stunden pro Normalarbeitstag). </a:t>
            </a:r>
          </a:p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dirty="0" smtClean="0"/>
              <a:t>Verwendung von Opportunitätskosten; Kapital (zehnjährige Bundesobligationen) und Land (Median-Pachtzins aus ZA-BH)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53263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(Unterschiede zwischen dem besten und dem untersten Viertel) 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31936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6988" y="2320925"/>
            <a:ext cx="7429500" cy="2773363"/>
          </a:xfrm>
        </p:spPr>
        <p:txBody>
          <a:bodyPr/>
          <a:lstStyle>
            <a:lvl1pPr>
              <a:defRPr sz="5200"/>
            </a:lvl1pPr>
          </a:lstStyle>
          <a:p>
            <a:pPr lvl="0"/>
            <a:r>
              <a:rPr lang="de-DE" noProof="0" smtClean="0"/>
              <a:t>Titelmasterformat durch Klicken bearbeiten</a:t>
            </a:r>
            <a:endParaRPr lang="en-GB" noProof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04925" y="5594350"/>
            <a:ext cx="7429500" cy="511175"/>
          </a:xfrm>
        </p:spPr>
        <p:txBody>
          <a:bodyPr/>
          <a:lstStyle>
            <a:lvl1pPr marL="0" indent="0">
              <a:buFontTx/>
              <a:buNone/>
              <a:defRPr sz="2000" baseline="0"/>
            </a:lvl1pPr>
          </a:lstStyle>
          <a:p>
            <a:pPr lvl="0"/>
            <a:r>
              <a:rPr lang="de-DE" noProof="0" dirty="0" smtClean="0"/>
              <a:t>Datum</a:t>
            </a:r>
            <a:endParaRPr lang="en-GB" noProof="0" dirty="0" smtClean="0"/>
          </a:p>
        </p:txBody>
      </p:sp>
      <p:pic>
        <p:nvPicPr>
          <p:cNvPr id="23589" name="Picture 37" descr="Logo_CMYK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387350"/>
            <a:ext cx="199707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95" name="Picture 43" descr="rotbalken_Agroscope_PPT_S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0"/>
            <a:ext cx="298450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32"/>
          <p:cNvSpPr txBox="1">
            <a:spLocks noChangeArrowheads="1"/>
          </p:cNvSpPr>
          <p:nvPr userDrawn="1"/>
        </p:nvSpPr>
        <p:spPr bwMode="auto">
          <a:xfrm>
            <a:off x="4561200" y="381600"/>
            <a:ext cx="3581400" cy="449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de-CH" sz="800" dirty="0"/>
              <a:t>Eidgenössisches </a:t>
            </a:r>
            <a:r>
              <a:rPr lang="de-CH" sz="800" dirty="0" smtClean="0"/>
              <a:t>Departement für Wirtschaft,</a:t>
            </a:r>
            <a:br>
              <a:rPr lang="de-CH" sz="800" dirty="0" smtClean="0"/>
            </a:br>
            <a:r>
              <a:rPr lang="de-CH" sz="800" dirty="0" smtClean="0"/>
              <a:t>Bildung und Forschung WBF  </a:t>
            </a:r>
          </a:p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de-CH" sz="800" b="1" dirty="0" err="1" smtClean="0"/>
              <a:t>Agroscope</a:t>
            </a:r>
            <a:endParaRPr lang="de-CH" sz="800" b="1" dirty="0"/>
          </a:p>
        </p:txBody>
      </p:sp>
      <p:sp>
        <p:nvSpPr>
          <p:cNvPr id="8" name="Text Box 53"/>
          <p:cNvSpPr txBox="1">
            <a:spLocks noChangeArrowheads="1"/>
          </p:cNvSpPr>
          <p:nvPr userDrawn="1"/>
        </p:nvSpPr>
        <p:spPr bwMode="auto">
          <a:xfrm>
            <a:off x="1306800" y="6218238"/>
            <a:ext cx="4408200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sz="900" dirty="0" smtClean="0"/>
              <a:t>www.agroscope.ch I </a:t>
            </a:r>
            <a:r>
              <a:rPr lang="fr-FR" sz="900" dirty="0" err="1" smtClean="0">
                <a:effectLst/>
              </a:rPr>
              <a:t>gutes</a:t>
            </a:r>
            <a:r>
              <a:rPr lang="fr-FR" sz="900" baseline="0" dirty="0" smtClean="0">
                <a:effectLst/>
              </a:rPr>
              <a:t> Essen, </a:t>
            </a:r>
            <a:r>
              <a:rPr lang="fr-FR" sz="900" baseline="0" dirty="0" err="1" smtClean="0">
                <a:effectLst/>
              </a:rPr>
              <a:t>gesunde</a:t>
            </a:r>
            <a:r>
              <a:rPr lang="fr-FR" sz="900" baseline="0" dirty="0" smtClean="0">
                <a:effectLst/>
              </a:rPr>
              <a:t> </a:t>
            </a:r>
            <a:r>
              <a:rPr lang="fr-FR" sz="900" baseline="0" dirty="0" err="1" smtClean="0">
                <a:effectLst/>
              </a:rPr>
              <a:t>Umwelt</a:t>
            </a:r>
            <a:endParaRPr lang="fr-FR" sz="900" dirty="0" smtClean="0">
              <a:effectLst/>
            </a:endParaRPr>
          </a:p>
          <a:p>
            <a:pPr>
              <a:spcBef>
                <a:spcPct val="50000"/>
              </a:spcBef>
            </a:pPr>
            <a:endParaRPr lang="de-CH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8837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91338" y="307975"/>
            <a:ext cx="1866900" cy="56864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85875" y="307975"/>
            <a:ext cx="5453063" cy="56864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1094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07213" y="331250"/>
            <a:ext cx="7461250" cy="989013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smtClean="0"/>
              <a:t>Titelmasterformat durch Klicken bearbeiten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2725" y="1286463"/>
            <a:ext cx="7472363" cy="454501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619995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5928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285875" y="1449388"/>
            <a:ext cx="3659188" cy="4545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97463" y="1449388"/>
            <a:ext cx="3660775" cy="4545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4844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7578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608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198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89530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0754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533400" y="3048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CA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title"/>
          </p:nvPr>
        </p:nvSpPr>
        <p:spPr bwMode="auto">
          <a:xfrm>
            <a:off x="1207213" y="334575"/>
            <a:ext cx="7461250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Der </a:t>
            </a:r>
            <a:r>
              <a:rPr lang="en-GB" dirty="0" err="1" smtClean="0"/>
              <a:t>Titel</a:t>
            </a:r>
            <a:r>
              <a:rPr lang="en-GB" dirty="0" smtClean="0"/>
              <a:t> </a:t>
            </a:r>
            <a:r>
              <a:rPr lang="en-GB" dirty="0" err="1" smtClean="0"/>
              <a:t>kann</a:t>
            </a:r>
            <a:r>
              <a:rPr lang="en-GB" dirty="0" smtClean="0"/>
              <a:t> </a:t>
            </a:r>
            <a:r>
              <a:rPr lang="en-GB" dirty="0" err="1" smtClean="0"/>
              <a:t>einzeilig</a:t>
            </a:r>
            <a:r>
              <a:rPr lang="en-GB" dirty="0" smtClean="0"/>
              <a:t>, maximal </a:t>
            </a:r>
            <a:r>
              <a:rPr lang="en-GB" dirty="0" err="1" smtClean="0"/>
              <a:t>zweizeilig</a:t>
            </a:r>
            <a:r>
              <a:rPr lang="en-GB" dirty="0" smtClean="0"/>
              <a:t> </a:t>
            </a:r>
            <a:r>
              <a:rPr lang="en-GB" dirty="0" err="1" smtClean="0"/>
              <a:t>sein</a:t>
            </a:r>
            <a:endParaRPr lang="en-GB" dirty="0" smtClean="0"/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2725" y="1449388"/>
            <a:ext cx="7472363" cy="4545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Klicken</a:t>
            </a:r>
            <a:r>
              <a:rPr lang="en-GB" dirty="0" smtClean="0"/>
              <a:t> </a:t>
            </a:r>
            <a:r>
              <a:rPr lang="en-GB" dirty="0" err="1" smtClean="0"/>
              <a:t>Sie</a:t>
            </a:r>
            <a:r>
              <a:rPr lang="en-GB" dirty="0" smtClean="0"/>
              <a:t>, um die </a:t>
            </a:r>
            <a:r>
              <a:rPr lang="en-GB" dirty="0" err="1" smtClean="0"/>
              <a:t>Formate</a:t>
            </a:r>
            <a:r>
              <a:rPr lang="en-GB" dirty="0" smtClean="0"/>
              <a:t> des </a:t>
            </a:r>
            <a:r>
              <a:rPr lang="en-GB" dirty="0" err="1" smtClean="0"/>
              <a:t>Vorlagentextes</a:t>
            </a:r>
            <a:r>
              <a:rPr lang="en-GB" dirty="0" smtClean="0"/>
              <a:t> </a:t>
            </a:r>
            <a:r>
              <a:rPr lang="en-GB" dirty="0" err="1" smtClean="0"/>
              <a:t>zu</a:t>
            </a:r>
            <a:r>
              <a:rPr lang="en-GB" dirty="0" smtClean="0"/>
              <a:t> </a:t>
            </a:r>
            <a:r>
              <a:rPr lang="en-GB" dirty="0" err="1" smtClean="0"/>
              <a:t>bearbeiten</a:t>
            </a:r>
            <a:endParaRPr lang="en-GB" dirty="0" smtClean="0"/>
          </a:p>
          <a:p>
            <a:pPr lvl="1"/>
            <a:r>
              <a:rPr lang="en-GB" dirty="0" err="1" smtClean="0"/>
              <a:t>Zweite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2"/>
            <a:r>
              <a:rPr lang="en-GB" dirty="0" err="1" smtClean="0"/>
              <a:t>Dritte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3"/>
            <a:r>
              <a:rPr lang="en-GB" dirty="0" err="1" smtClean="0"/>
              <a:t>Vierte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4"/>
            <a:r>
              <a:rPr lang="en-GB" dirty="0" err="1" smtClean="0"/>
              <a:t>Fünfte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</p:txBody>
      </p:sp>
      <p:pic>
        <p:nvPicPr>
          <p:cNvPr id="1063" name="Picture 39" descr="Logo_col_wappe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390525"/>
            <a:ext cx="266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4" name="Line 40"/>
          <p:cNvSpPr>
            <a:spLocks noChangeShapeType="1"/>
          </p:cNvSpPr>
          <p:nvPr/>
        </p:nvSpPr>
        <p:spPr bwMode="auto">
          <a:xfrm flipH="1">
            <a:off x="1239325" y="6048375"/>
            <a:ext cx="7496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pic>
        <p:nvPicPr>
          <p:cNvPr id="1071" name="Picture 47" descr="rotbalken_Agroscope_PPT_S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0"/>
            <a:ext cx="298450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3" name="Text Box 49"/>
          <p:cNvSpPr txBox="1">
            <a:spLocks noChangeArrowheads="1"/>
          </p:cNvSpPr>
          <p:nvPr/>
        </p:nvSpPr>
        <p:spPr bwMode="auto">
          <a:xfrm>
            <a:off x="6438900" y="6127750"/>
            <a:ext cx="2266950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5000"/>
              </a:lnSpc>
              <a:spcBef>
                <a:spcPct val="50000"/>
              </a:spcBef>
            </a:pPr>
            <a:fld id="{46710109-66D9-4269-ADFB-6DC9820E2C14}" type="slidenum">
              <a:rPr lang="de-CH" sz="900"/>
              <a:pPr algn="r">
                <a:lnSpc>
                  <a:spcPct val="105000"/>
                </a:lnSpc>
                <a:spcBef>
                  <a:spcPct val="50000"/>
                </a:spcBef>
              </a:pPr>
              <a:t>‹Nr.›</a:t>
            </a:fld>
            <a:r>
              <a:rPr lang="de-CH" sz="900"/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357188" indent="-1778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100">
          <a:solidFill>
            <a:schemeClr val="tx1"/>
          </a:solidFill>
          <a:latin typeface="+mn-lt"/>
        </a:defRPr>
      </a:lvl2pPr>
      <a:lvl3pPr marL="534988" indent="-176213" algn="l" rtl="0" eaLnBrk="1" fontAlgn="base" hangingPunct="1">
        <a:spcBef>
          <a:spcPct val="20000"/>
        </a:spcBef>
        <a:spcAft>
          <a:spcPct val="0"/>
        </a:spcAft>
        <a:buClr>
          <a:srgbClr val="B2B2B2"/>
        </a:buClr>
        <a:buFont typeface="Wingdings" panose="05000000000000000000" pitchFamily="2" charset="2"/>
        <a:buChar char="§"/>
        <a:defRPr sz="2100">
          <a:solidFill>
            <a:schemeClr val="tx1"/>
          </a:solidFill>
          <a:latin typeface="+mn-lt"/>
        </a:defRPr>
      </a:lvl3pPr>
      <a:lvl4pPr marL="714375" indent="-177800" algn="l" rtl="0" eaLnBrk="1" fontAlgn="base" hangingPunct="1">
        <a:spcBef>
          <a:spcPct val="20000"/>
        </a:spcBef>
        <a:spcAft>
          <a:spcPct val="0"/>
        </a:spcAft>
        <a:buClr>
          <a:srgbClr val="C0C0C0"/>
        </a:buClr>
        <a:buFont typeface="Wingdings" panose="05000000000000000000" pitchFamily="2" charset="2"/>
        <a:buChar char="§"/>
        <a:defRPr sz="2100">
          <a:solidFill>
            <a:schemeClr val="tx1"/>
          </a:solidFill>
          <a:latin typeface="+mn-lt"/>
        </a:defRPr>
      </a:lvl4pPr>
      <a:lvl5pPr marL="9001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Font typeface="Wingdings" panose="05000000000000000000" pitchFamily="2" charset="2"/>
        <a:buChar char="§"/>
        <a:defRPr sz="2100">
          <a:solidFill>
            <a:schemeClr val="tx1"/>
          </a:solidFill>
          <a:latin typeface="+mn-lt"/>
        </a:defRPr>
      </a:lvl5pPr>
      <a:lvl6pPr marL="13573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6pPr>
      <a:lvl7pPr marL="18145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7pPr>
      <a:lvl8pPr marL="22717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8pPr>
      <a:lvl9pPr marL="27289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4" name="Rectangle 1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/>
            </a:r>
            <a:br>
              <a:rPr lang="de-CH" dirty="0"/>
            </a:br>
            <a:r>
              <a:rPr lang="de-CH" dirty="0"/>
              <a:t/>
            </a:r>
            <a:br>
              <a:rPr lang="de-CH" dirty="0"/>
            </a:br>
            <a:endParaRPr lang="de-CH" dirty="0"/>
          </a:p>
        </p:txBody>
      </p:sp>
      <p:sp>
        <p:nvSpPr>
          <p:cNvPr id="51215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1296988" y="5520437"/>
            <a:ext cx="7429500" cy="337438"/>
          </a:xfrm>
        </p:spPr>
        <p:txBody>
          <a:bodyPr/>
          <a:lstStyle/>
          <a:p>
            <a:r>
              <a:rPr lang="fr-CH" sz="1800" dirty="0" smtClean="0"/>
              <a:t>3. Agroscope </a:t>
            </a:r>
            <a:r>
              <a:rPr lang="fr-CH" sz="1800" dirty="0" err="1" smtClean="0"/>
              <a:t>Nachhaltigkeitstagung</a:t>
            </a:r>
            <a:endParaRPr lang="fr-CH" sz="1800" dirty="0" smtClean="0"/>
          </a:p>
          <a:p>
            <a:r>
              <a:rPr lang="fr-CH" sz="1800" dirty="0" smtClean="0"/>
              <a:t>Reckenholz, 21. Jan. 2016</a:t>
            </a:r>
            <a:endParaRPr lang="fr-CH" sz="1800" dirty="0"/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1296988" y="1865087"/>
            <a:ext cx="7429500" cy="3229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0000"/>
              </a:lnSpc>
            </a:pPr>
            <a:r>
              <a:rPr lang="fr-CH" sz="4800" b="1" dirty="0" err="1" smtClean="0"/>
              <a:t>Ansatz</a:t>
            </a:r>
            <a:r>
              <a:rPr lang="fr-CH" sz="4800" b="1" dirty="0" smtClean="0"/>
              <a:t> </a:t>
            </a:r>
            <a:r>
              <a:rPr lang="fr-CH" sz="4800" b="1" dirty="0" err="1" smtClean="0"/>
              <a:t>zur</a:t>
            </a:r>
            <a:r>
              <a:rPr lang="fr-CH" sz="4800" b="1" dirty="0" smtClean="0"/>
              <a:t> </a:t>
            </a:r>
            <a:r>
              <a:rPr lang="fr-CH" sz="4800" b="1" dirty="0" err="1" smtClean="0"/>
              <a:t>Ermittlung</a:t>
            </a:r>
            <a:r>
              <a:rPr lang="fr-CH" sz="4800" b="1" dirty="0" smtClean="0"/>
              <a:t> </a:t>
            </a:r>
            <a:br>
              <a:rPr lang="fr-CH" sz="4800" b="1" dirty="0" smtClean="0"/>
            </a:br>
            <a:r>
              <a:rPr lang="fr-CH" sz="4800" b="1" dirty="0" smtClean="0"/>
              <a:t>der </a:t>
            </a:r>
            <a:r>
              <a:rPr lang="fr-CH" sz="4800" b="1" dirty="0" err="1" smtClean="0"/>
              <a:t>Rentabilität</a:t>
            </a:r>
            <a:r>
              <a:rPr lang="fr-CH" sz="4800" b="1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fr-CH" sz="4800" b="1" dirty="0" smtClean="0"/>
              <a:t>von </a:t>
            </a:r>
            <a:r>
              <a:rPr lang="fr-CH" sz="4800" b="1" dirty="0" err="1" smtClean="0"/>
              <a:t>Betriebszweigen</a:t>
            </a:r>
            <a:endParaRPr lang="fr-CH" sz="4800" b="1" dirty="0" smtClean="0"/>
          </a:p>
          <a:p>
            <a:pPr eaLnBrk="1" hangingPunct="1">
              <a:lnSpc>
                <a:spcPct val="90000"/>
              </a:lnSpc>
            </a:pPr>
            <a:endParaRPr lang="de-CH" sz="2000" dirty="0" smtClean="0"/>
          </a:p>
          <a:p>
            <a:pPr eaLnBrk="1" hangingPunct="1">
              <a:lnSpc>
                <a:spcPct val="90000"/>
              </a:lnSpc>
            </a:pPr>
            <a:endParaRPr lang="de-CH" sz="2000" dirty="0" smtClean="0"/>
          </a:p>
          <a:p>
            <a:pPr eaLnBrk="1" hangingPunct="1">
              <a:lnSpc>
                <a:spcPct val="90000"/>
              </a:lnSpc>
            </a:pPr>
            <a:r>
              <a:rPr lang="de-CH" sz="3200" dirty="0" smtClean="0"/>
              <a:t>Markus Lips</a:t>
            </a:r>
            <a:endParaRPr lang="fr-CH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Maximum Entropie-Modell </a:t>
            </a:r>
            <a:r>
              <a:rPr lang="de-CH" sz="2800" b="0" dirty="0" smtClean="0"/>
              <a:t>(3/3)</a:t>
            </a:r>
            <a:endParaRPr lang="de-CH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r>
              <a:rPr lang="de-CH" dirty="0" smtClean="0"/>
              <a:t>Das Maximum </a:t>
            </a:r>
            <a:r>
              <a:rPr lang="de-CH" dirty="0"/>
              <a:t>Entropie-Modell </a:t>
            </a:r>
            <a:r>
              <a:rPr lang="de-CH" dirty="0" smtClean="0"/>
              <a:t>ermöglicht eine disproportionale Gemeinkostenallokation.</a:t>
            </a:r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r>
              <a:rPr lang="de-CH" dirty="0" smtClean="0"/>
              <a:t>Die disproportionale </a:t>
            </a:r>
            <a:r>
              <a:rPr lang="de-CH" dirty="0"/>
              <a:t>Kostenzuteilung </a:t>
            </a:r>
            <a:r>
              <a:rPr lang="de-CH" dirty="0" smtClean="0"/>
              <a:t>kommt der Praxis näher als eine proportionale Zuteilung, denn bei grossen Allokationsfaktoren (z.B. Maschinenkosten je Hektare Kartoffeln) bestehen mehr Anpassungsmöglichkeiten als bei kleinen Allokationsfaktoren (</a:t>
            </a:r>
            <a:r>
              <a:rPr lang="de-CH" dirty="0"/>
              <a:t>z.B. </a:t>
            </a:r>
            <a:r>
              <a:rPr lang="de-CH" dirty="0" smtClean="0"/>
              <a:t>Maschinenkosten je </a:t>
            </a:r>
            <a:r>
              <a:rPr lang="de-CH" dirty="0"/>
              <a:t>Hektare </a:t>
            </a:r>
            <a:r>
              <a:rPr lang="de-CH" dirty="0" smtClean="0"/>
              <a:t>Weizen).</a:t>
            </a:r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r>
              <a:rPr lang="de-CH" dirty="0" smtClean="0"/>
              <a:t>Ausgehend von denselben Allokationsfaktoren hat ein Quervergleich mit der proportionalen Gemeinkostenallokation Abweichungen von bis zu ±20% ergeben (durchschnittliche Kosten pro Gemeinkostenposition wie Arbeit oder Maschinen).  </a:t>
            </a:r>
          </a:p>
        </p:txBody>
      </p:sp>
    </p:spTree>
    <p:extLst>
      <p:ext uri="{BB962C8B-B14F-4D97-AF65-F5344CB8AC3E}">
        <p14:creationId xmlns:p14="http://schemas.microsoft.com/office/powerpoint/2010/main" val="291597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Beispiel Weizen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6400" lvl="1" indent="-176400">
              <a:buClrTx/>
              <a:buFont typeface="Arial" panose="020B0604020202020204" pitchFamily="34" charset="0"/>
              <a:buChar char="•"/>
            </a:pPr>
            <a:r>
              <a:rPr lang="de-CH" dirty="0" smtClean="0"/>
              <a:t>Berechnung </a:t>
            </a:r>
            <a:r>
              <a:rPr lang="de-CH" dirty="0"/>
              <a:t>der Vollkosten aller </a:t>
            </a:r>
            <a:r>
              <a:rPr lang="de-DE" dirty="0">
                <a:solidFill>
                  <a:sysClr val="windowText" lastClr="000000"/>
                </a:solidFill>
              </a:rPr>
              <a:t>Betriebszweige </a:t>
            </a:r>
            <a:r>
              <a:rPr lang="de-CH" dirty="0"/>
              <a:t>für </a:t>
            </a:r>
            <a:r>
              <a:rPr lang="de-CH" dirty="0" smtClean="0"/>
              <a:t>561 </a:t>
            </a:r>
            <a:r>
              <a:rPr lang="de-CH" kern="1200" dirty="0" smtClean="0"/>
              <a:t>ÖLN-</a:t>
            </a:r>
            <a:r>
              <a:rPr lang="de-DE" dirty="0">
                <a:solidFill>
                  <a:sysClr val="windowText" lastClr="000000"/>
                </a:solidFill>
              </a:rPr>
              <a:t>Ackerbau-/ Verkehrsmilchbetriebe </a:t>
            </a:r>
            <a:r>
              <a:rPr lang="de-DE" dirty="0" smtClean="0">
                <a:solidFill>
                  <a:sysClr val="windowText" lastClr="000000"/>
                </a:solidFill>
              </a:rPr>
              <a:t>aus der </a:t>
            </a:r>
            <a:r>
              <a:rPr lang="de-DE" dirty="0">
                <a:solidFill>
                  <a:sysClr val="windowText" lastClr="000000"/>
                </a:solidFill>
              </a:rPr>
              <a:t>Talregion</a:t>
            </a:r>
          </a:p>
          <a:p>
            <a:pPr marL="176400" lvl="1" indent="-176400">
              <a:buClrTx/>
              <a:buFont typeface="Arial" panose="020B0604020202020204" pitchFamily="34" charset="0"/>
              <a:buChar char="•"/>
            </a:pPr>
            <a:r>
              <a:rPr lang="de-DE" dirty="0">
                <a:solidFill>
                  <a:sysClr val="windowText" lastClr="000000"/>
                </a:solidFill>
              </a:rPr>
              <a:t>Buchhaltungsdaten aus der Zentralen Auswertung von Agroscope aus den Jahren </a:t>
            </a:r>
            <a:r>
              <a:rPr lang="de-DE" dirty="0" smtClean="0">
                <a:solidFill>
                  <a:sysClr val="windowText" lastClr="000000"/>
                </a:solidFill>
              </a:rPr>
              <a:t>2010-2012</a:t>
            </a:r>
            <a:endParaRPr lang="de-DE" dirty="0">
              <a:solidFill>
                <a:sysClr val="windowText" lastClr="000000"/>
              </a:solidFill>
            </a:endParaRPr>
          </a:p>
          <a:p>
            <a:pPr marL="176400" lvl="1" indent="-176400">
              <a:buClrTx/>
              <a:buFont typeface="Arial" panose="020B0604020202020204" pitchFamily="34" charset="0"/>
              <a:buChar char="•"/>
            </a:pPr>
            <a:r>
              <a:rPr lang="de-CH" dirty="0" smtClean="0"/>
              <a:t>Für die Arbeit sind in den Buchhaltungen die Anzahl Normalarbeitstage enthalten. Die zugeteilten Arbeitsstunden werden </a:t>
            </a:r>
            <a:r>
              <a:rPr lang="de-CH" dirty="0"/>
              <a:t>mit </a:t>
            </a:r>
            <a:r>
              <a:rPr lang="de-CH" dirty="0" smtClean="0"/>
              <a:t>rund Fr</a:t>
            </a:r>
            <a:r>
              <a:rPr lang="de-CH" dirty="0"/>
              <a:t>. </a:t>
            </a:r>
            <a:r>
              <a:rPr lang="de-CH" dirty="0" smtClean="0"/>
              <a:t>26.- bewertet (Annahme: </a:t>
            </a:r>
            <a:r>
              <a:rPr lang="de-CH" dirty="0"/>
              <a:t>10 </a:t>
            </a:r>
            <a:r>
              <a:rPr lang="de-CH" dirty="0" smtClean="0"/>
              <a:t>Stunden pro Normalarbeitstag</a:t>
            </a:r>
            <a:r>
              <a:rPr lang="de-CH" dirty="0"/>
              <a:t>) .</a:t>
            </a:r>
            <a:endParaRPr lang="de-CH" dirty="0" smtClean="0"/>
          </a:p>
          <a:p>
            <a:pPr marL="176400" lvl="1" indent="-176400">
              <a:buClrTx/>
              <a:buFont typeface="Arial" panose="020B0604020202020204" pitchFamily="34" charset="0"/>
              <a:buChar char="•"/>
            </a:pPr>
            <a:r>
              <a:rPr lang="de-CH" dirty="0" smtClean="0"/>
              <a:t>Vergleich der Mittelwerte aller 561 Weizen-Beobachtungen</a:t>
            </a:r>
            <a:r>
              <a:rPr lang="de-CH" dirty="0"/>
              <a:t>, </a:t>
            </a:r>
            <a:r>
              <a:rPr lang="de-CH" dirty="0" smtClean="0"/>
              <a:t>des </a:t>
            </a:r>
            <a:r>
              <a:rPr lang="de-CH" dirty="0"/>
              <a:t>besten sowie </a:t>
            </a:r>
            <a:r>
              <a:rPr lang="de-CH" dirty="0" smtClean="0"/>
              <a:t>des </a:t>
            </a:r>
            <a:r>
              <a:rPr lang="de-CH" dirty="0"/>
              <a:t>untersten </a:t>
            </a:r>
            <a:r>
              <a:rPr lang="de-CH" dirty="0" smtClean="0"/>
              <a:t>Viertels </a:t>
            </a:r>
            <a:r>
              <a:rPr lang="de-CH" dirty="0"/>
              <a:t>hinsichtlich </a:t>
            </a:r>
            <a:r>
              <a:rPr lang="de-CH" dirty="0" smtClean="0"/>
              <a:t>des resultierenden Stundenlohns</a:t>
            </a:r>
            <a:endParaRPr lang="de-CH" sz="2000" dirty="0"/>
          </a:p>
        </p:txBody>
      </p:sp>
      <p:pic>
        <p:nvPicPr>
          <p:cNvPr id="4" name="Picture 698" descr="H:\aaPojekte\MaxEntropy\IAAE_Peking\Poster\Mähdrescher2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603" y="4813069"/>
            <a:ext cx="3565397" cy="2044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348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212" y="1448975"/>
            <a:ext cx="8754573" cy="429512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Kosten-Leistungsrechnung für Weizen </a:t>
            </a:r>
            <a:r>
              <a:rPr lang="de-CH" b="0" dirty="0" smtClean="0"/>
              <a:t>(je Hektare)</a:t>
            </a:r>
            <a:endParaRPr lang="de-CH" b="0" dirty="0"/>
          </a:p>
        </p:txBody>
      </p:sp>
      <p:sp>
        <p:nvSpPr>
          <p:cNvPr id="4" name="Textfeld 3"/>
          <p:cNvSpPr txBox="1"/>
          <p:nvPr/>
        </p:nvSpPr>
        <p:spPr>
          <a:xfrm>
            <a:off x="1207213" y="5474661"/>
            <a:ext cx="695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dirty="0" smtClean="0"/>
              <a:t>561 Beobachtungen</a:t>
            </a:r>
          </a:p>
          <a:p>
            <a:r>
              <a:rPr lang="de-DE" sz="1600" dirty="0" smtClean="0"/>
              <a:t>Viertel eingeteilt anhand der Arbeitsverwertung</a:t>
            </a:r>
            <a:endParaRPr lang="de-CH" sz="1600" dirty="0"/>
          </a:p>
        </p:txBody>
      </p:sp>
      <p:sp>
        <p:nvSpPr>
          <p:cNvPr id="5" name="Abgerundete rechteckige Legende 4"/>
          <p:cNvSpPr/>
          <p:nvPr/>
        </p:nvSpPr>
        <p:spPr bwMode="auto">
          <a:xfrm>
            <a:off x="7269038" y="3513585"/>
            <a:ext cx="1795549" cy="1479666"/>
          </a:xfrm>
          <a:prstGeom prst="wedgeRoundRectCallout">
            <a:avLst>
              <a:gd name="adj1" fmla="val -57812"/>
              <a:gd name="adj2" fmla="val -4447"/>
              <a:gd name="adj3" fmla="val 16667"/>
            </a:avLst>
          </a:prstGeom>
          <a:solidFill>
            <a:srgbClr val="F4E6E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1600" dirty="0"/>
              <a:t>e</a:t>
            </a:r>
            <a:r>
              <a:rPr kumimoji="0" lang="de-CH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ntspricht 1%</a:t>
            </a:r>
            <a:br>
              <a:rPr kumimoji="0" lang="de-CH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de-CH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des Lohns einer Vollzeit-</a:t>
            </a:r>
            <a:r>
              <a:rPr kumimoji="0" lang="de-CH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Familienar</a:t>
            </a:r>
            <a:r>
              <a:rPr kumimoji="0" lang="de-CH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</a:t>
            </a:r>
            <a:br>
              <a:rPr kumimoji="0" lang="de-CH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de-CH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beitskraft</a:t>
            </a:r>
            <a:r>
              <a:rPr kumimoji="0" lang="de-CH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00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Schlussfolgerungen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Die Kosten-/Leistungsrechnung auf Vollkostenbasis </a:t>
            </a:r>
            <a:r>
              <a:rPr lang="de-CH" dirty="0" err="1" smtClean="0"/>
              <a:t>ermög</a:t>
            </a:r>
            <a:r>
              <a:rPr lang="de-CH" dirty="0" smtClean="0"/>
              <a:t>-licht es, die Rentabilität und damit die ökonomische </a:t>
            </a:r>
            <a:r>
              <a:rPr lang="de-CH" dirty="0" err="1" smtClean="0"/>
              <a:t>Dimen-sion</a:t>
            </a:r>
            <a:r>
              <a:rPr lang="de-CH" dirty="0" smtClean="0"/>
              <a:t> </a:t>
            </a:r>
            <a:r>
              <a:rPr lang="de-CH" dirty="0"/>
              <a:t>der </a:t>
            </a:r>
            <a:r>
              <a:rPr lang="de-CH" dirty="0" smtClean="0"/>
              <a:t>Nachhaltigkeit auf </a:t>
            </a:r>
            <a:r>
              <a:rPr lang="de-CH" dirty="0"/>
              <a:t>Stufe Betriebszweig </a:t>
            </a:r>
            <a:r>
              <a:rPr lang="de-CH" dirty="0" smtClean="0"/>
              <a:t>zu beurteilen.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 smtClean="0"/>
              <a:t>Das Maximum Entropie Modell erlaubt es, die Annahme einer proportionalen Gemeinkostenallokation fallen zu lassen und die Praxis besser abzubilden.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dirty="0" smtClean="0"/>
              <a:t>Der vorgestellte Ansatz bringt zumindest</a:t>
            </a:r>
            <a:br>
              <a:rPr lang="de-CH" dirty="0" smtClean="0"/>
            </a:br>
            <a:r>
              <a:rPr lang="de-CH" dirty="0" smtClean="0"/>
              <a:t>etwas </a:t>
            </a:r>
            <a:r>
              <a:rPr lang="de-CH" dirty="0" smtClean="0"/>
              <a:t>Licht in die </a:t>
            </a:r>
            <a:r>
              <a:rPr lang="de-CH" dirty="0" smtClean="0"/>
              <a:t>betriebswirtschaftliche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> «Black </a:t>
            </a:r>
            <a:r>
              <a:rPr lang="de-CH" dirty="0"/>
              <a:t>Box </a:t>
            </a:r>
            <a:r>
              <a:rPr lang="de-CH" dirty="0" smtClean="0"/>
              <a:t>Landwirtschaftsbetrieb».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Die Heterogenität sowohl auf der Leistungs- wie auch auf der Kostenseite ist erstaunlich und Gegenstand vertiefter Abklärungen.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5" name="Würfel 4"/>
          <p:cNvSpPr/>
          <p:nvPr/>
        </p:nvSpPr>
        <p:spPr bwMode="auto">
          <a:xfrm>
            <a:off x="7059952" y="3009792"/>
            <a:ext cx="1506314" cy="1479666"/>
          </a:xfrm>
          <a:prstGeom prst="cube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7443924" y="3009791"/>
            <a:ext cx="1506317" cy="1479667"/>
            <a:chOff x="9215392" y="3893150"/>
            <a:chExt cx="1506317" cy="1479667"/>
          </a:xfrm>
        </p:grpSpPr>
        <p:sp>
          <p:nvSpPr>
            <p:cNvPr id="7" name="Rechteck 6"/>
            <p:cNvSpPr/>
            <p:nvPr/>
          </p:nvSpPr>
          <p:spPr bwMode="auto">
            <a:xfrm>
              <a:off x="9584577" y="3893150"/>
              <a:ext cx="1137132" cy="1110313"/>
            </a:xfrm>
            <a:prstGeom prst="rect">
              <a:avLst/>
            </a:prstGeom>
            <a:solidFill>
              <a:srgbClr val="EED8D4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9" name="Gerader Verbinder 8"/>
            <p:cNvCxnSpPr/>
            <p:nvPr/>
          </p:nvCxnSpPr>
          <p:spPr bwMode="auto">
            <a:xfrm flipV="1">
              <a:off x="9215392" y="4996534"/>
              <a:ext cx="369184" cy="3762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" name="Würfel 5"/>
            <p:cNvSpPr/>
            <p:nvPr/>
          </p:nvSpPr>
          <p:spPr bwMode="auto">
            <a:xfrm>
              <a:off x="9215393" y="3893151"/>
              <a:ext cx="1506314" cy="1479666"/>
            </a:xfrm>
            <a:prstGeom prst="cub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50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09400" y="292195"/>
            <a:ext cx="7472363" cy="5349240"/>
          </a:xfrm>
        </p:spPr>
        <p:txBody>
          <a:bodyPr/>
          <a:lstStyle/>
          <a:p>
            <a:pPr marL="0" indent="0">
              <a:buNone/>
            </a:pPr>
            <a:r>
              <a:rPr lang="de-CH" sz="3200" b="1" dirty="0" smtClean="0"/>
              <a:t>Danke für Ihre Aufmerksamkeit</a:t>
            </a:r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endParaRPr lang="de-CH" sz="1600" b="1" dirty="0"/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endParaRPr lang="de-CH" sz="1600" b="1" dirty="0"/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r>
              <a:rPr lang="de-CH" sz="1600" b="1" dirty="0" smtClean="0"/>
              <a:t/>
            </a:r>
            <a:br>
              <a:rPr lang="de-CH" sz="1600" b="1" dirty="0" smtClean="0"/>
            </a:br>
            <a:endParaRPr lang="de-CH" sz="1600" b="1" dirty="0"/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endParaRPr lang="de-CH" sz="1600" b="1" dirty="0"/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endParaRPr lang="de-CH" sz="1600" b="1" dirty="0"/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endParaRPr lang="de-CH" sz="1600" b="1" dirty="0"/>
          </a:p>
          <a:p>
            <a:pPr marL="0" indent="0">
              <a:buNone/>
            </a:pPr>
            <a:endParaRPr lang="de-CH" sz="1600" b="1" dirty="0">
              <a:solidFill>
                <a:srgbClr val="A01E32"/>
              </a:solidFill>
            </a:endParaRPr>
          </a:p>
          <a:p>
            <a:pPr marL="0" indent="0">
              <a:buNone/>
            </a:pPr>
            <a:endParaRPr lang="de-CH" sz="1600" b="1" dirty="0" smtClean="0">
              <a:solidFill>
                <a:srgbClr val="A01E32"/>
              </a:solidFill>
            </a:endParaRPr>
          </a:p>
          <a:p>
            <a:pPr marL="0" indent="0">
              <a:buNone/>
            </a:pPr>
            <a:r>
              <a:rPr lang="de-CH" sz="400" b="1" dirty="0" smtClean="0">
                <a:solidFill>
                  <a:srgbClr val="A01E32"/>
                </a:solidFill>
              </a:rPr>
              <a:t> </a:t>
            </a:r>
            <a:r>
              <a:rPr lang="de-CH" sz="1600" b="1" dirty="0" smtClean="0">
                <a:solidFill>
                  <a:srgbClr val="A01E32"/>
                </a:solidFill>
              </a:rPr>
              <a:t>Agroscope</a:t>
            </a:r>
            <a:r>
              <a:rPr lang="de-CH" sz="1600" b="1" dirty="0" smtClean="0">
                <a:solidFill>
                  <a:srgbClr val="C00000"/>
                </a:solidFill>
              </a:rPr>
              <a:t>   </a:t>
            </a:r>
            <a:r>
              <a:rPr lang="de-CH" sz="1600" dirty="0" smtClean="0">
                <a:solidFill>
                  <a:schemeClr val="bg1">
                    <a:lumMod val="50000"/>
                  </a:schemeClr>
                </a:solidFill>
              </a:rPr>
              <a:t>gutes Essen, gesunde Umwelt</a:t>
            </a:r>
            <a:r>
              <a:rPr lang="de-CH" sz="1600" b="1" dirty="0" smtClean="0">
                <a:solidFill>
                  <a:srgbClr val="C00000"/>
                </a:solidFill>
              </a:rPr>
              <a:t/>
            </a:r>
            <a:br>
              <a:rPr lang="de-CH" sz="1600" b="1" dirty="0" smtClean="0">
                <a:solidFill>
                  <a:srgbClr val="C00000"/>
                </a:solidFill>
              </a:rPr>
            </a:br>
            <a:endParaRPr lang="de-CH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427" y="1352550"/>
            <a:ext cx="6522027" cy="3469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6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263650" y="307975"/>
            <a:ext cx="7416800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1" hangingPunct="1">
              <a:lnSpc>
                <a:spcPct val="90000"/>
              </a:lnSpc>
            </a:pPr>
            <a:endParaRPr lang="de-CH" sz="3200" b="1" dirty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271588" y="1393371"/>
            <a:ext cx="7472362" cy="4559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de-CH" sz="1800" dirty="0" smtClean="0"/>
              <a:t>Markus Lips, Dr.</a:t>
            </a:r>
            <a:br>
              <a:rPr lang="de-CH" sz="1800" dirty="0" smtClean="0"/>
            </a:br>
            <a:r>
              <a:rPr lang="de-CH" sz="1800" dirty="0" smtClean="0"/>
              <a:t>Leiter Forschungsgruppe Betriebswirtschaft</a:t>
            </a:r>
            <a:br>
              <a:rPr lang="de-CH" sz="1800" dirty="0" smtClean="0"/>
            </a:br>
            <a:r>
              <a:rPr lang="de-CH" sz="1800" dirty="0" smtClean="0"/>
              <a:t/>
            </a:r>
            <a:br>
              <a:rPr lang="de-CH" sz="1800" dirty="0" smtClean="0"/>
            </a:br>
            <a:r>
              <a:rPr lang="de-CH" sz="1800" dirty="0" smtClean="0"/>
              <a:t>Institut für Nachhaltigkeitswissenschaften</a:t>
            </a:r>
          </a:p>
          <a:p>
            <a:r>
              <a:rPr lang="de-CH" sz="1800" dirty="0" smtClean="0"/>
              <a:t>Agroscope </a:t>
            </a:r>
            <a:endParaRPr lang="de-CH" sz="1800" dirty="0"/>
          </a:p>
          <a:p>
            <a:r>
              <a:rPr lang="de-CH" sz="1800" dirty="0" smtClean="0"/>
              <a:t>Tänikon</a:t>
            </a:r>
            <a:endParaRPr lang="de-CH" sz="1800" dirty="0"/>
          </a:p>
          <a:p>
            <a:r>
              <a:rPr lang="de-CH" sz="1800" dirty="0" smtClean="0"/>
              <a:t>8356 Ettenhausen</a:t>
            </a:r>
          </a:p>
          <a:p>
            <a:r>
              <a:rPr lang="de-CH" sz="1800" dirty="0" smtClean="0"/>
              <a:t/>
            </a:r>
            <a:br>
              <a:rPr lang="de-CH" sz="1800" dirty="0" smtClean="0"/>
            </a:br>
            <a:r>
              <a:rPr lang="de-CH" sz="1800" dirty="0" smtClean="0"/>
              <a:t>Tel. 058 480 31 85</a:t>
            </a:r>
            <a:br>
              <a:rPr lang="de-CH" sz="1800" dirty="0" smtClean="0"/>
            </a:br>
            <a:r>
              <a:rPr lang="de-CH" sz="1800" dirty="0" smtClean="0"/>
              <a:t>markus.lips@agroscope.admin.ch</a:t>
            </a:r>
            <a:br>
              <a:rPr lang="de-CH" sz="1800" dirty="0" smtClean="0"/>
            </a:br>
            <a:r>
              <a:rPr lang="de-CH" sz="1800" dirty="0" smtClean="0"/>
              <a:t>www.agroscope.ch </a:t>
            </a:r>
          </a:p>
          <a:p>
            <a:pPr marL="182563" indent="-182563" eaLnBrk="1" hangingPunct="1">
              <a:spcBef>
                <a:spcPct val="15000"/>
              </a:spcBef>
              <a:buFont typeface="Wingdings" pitchFamily="2" charset="2"/>
              <a:buChar char="§"/>
            </a:pPr>
            <a:endParaRPr lang="de-CH" sz="21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0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Vollkosten Weizen </a:t>
            </a:r>
            <a:r>
              <a:rPr lang="de-CH" b="0" dirty="0" smtClean="0"/>
              <a:t>(je Hektare)</a:t>
            </a:r>
            <a:endParaRPr lang="de-CH" b="0" dirty="0"/>
          </a:p>
        </p:txBody>
      </p:sp>
      <p:sp>
        <p:nvSpPr>
          <p:cNvPr id="4" name="Textfeld 3"/>
          <p:cNvSpPr txBox="1"/>
          <p:nvPr/>
        </p:nvSpPr>
        <p:spPr>
          <a:xfrm>
            <a:off x="1207213" y="5474661"/>
            <a:ext cx="695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dirty="0" smtClean="0"/>
              <a:t>561 Beobachtungen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213" y="1057108"/>
            <a:ext cx="9460248" cy="4130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64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Übersicht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Rentabilität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Datenverfügbarkeit Betriebszweige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Gemeinkostenallokation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Maximum Entropie Modell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Beispiel Weizen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Schlussfolgerungen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0597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Beurteilung </a:t>
            </a:r>
            <a:r>
              <a:rPr lang="de-CH" dirty="0"/>
              <a:t>der </a:t>
            </a:r>
            <a:r>
              <a:rPr lang="de-CH" dirty="0" smtClean="0"/>
              <a:t>Rentabilität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Die Rentabilität ist eine betriebswirtschaftliche Schlüsselgrösse für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sz="1900" dirty="0" smtClean="0"/>
              <a:t>die ökonomische Dimension der Nachhaltigkeit.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sz="1900" dirty="0" smtClean="0"/>
              <a:t>die mittel- und langfristige Planung der Betriebsleitung.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Für die Ermittlung der Rentabilität ist eine Kosten-/ Leistungsrechnung notwendig.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Relevante Kennzahlen: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sz="1900" dirty="0" smtClean="0"/>
              <a:t>Verzinsung des Eigenkapitals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sz="1900" dirty="0" smtClean="0"/>
              <a:t>Entschädigung </a:t>
            </a:r>
            <a:r>
              <a:rPr lang="de-CH" sz="1900" dirty="0"/>
              <a:t>der </a:t>
            </a:r>
            <a:r>
              <a:rPr lang="de-CH" sz="1900" dirty="0" smtClean="0"/>
              <a:t>familieneigene </a:t>
            </a:r>
            <a:r>
              <a:rPr lang="de-CH" sz="1900" dirty="0"/>
              <a:t>Arbeitskräfte </a:t>
            </a:r>
            <a:r>
              <a:rPr lang="de-CH" sz="1900" dirty="0" smtClean="0"/>
              <a:t>(resultierender Stundenlohn bzw. Arbeitsverwertung)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Die Entschädigung der familieneigenen Arbeitskräfte war 2012-2014 in der Schweizer Landwirtschaft 16-mal grösser als jene des Eigenkapitals.</a:t>
            </a:r>
            <a:endParaRPr lang="de-CH" dirty="0"/>
          </a:p>
          <a:p>
            <a:pPr>
              <a:buFont typeface="Arial" panose="020B0604020202020204" pitchFamily="34" charset="0"/>
              <a:buChar char="•"/>
            </a:pPr>
            <a:endParaRPr lang="de-CH" dirty="0" smtClean="0"/>
          </a:p>
          <a:p>
            <a:pPr>
              <a:buFont typeface="Arial" panose="020B0604020202020204" pitchFamily="34" charset="0"/>
              <a:buChar char="•"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4683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Betriebszweige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Üblicherweise </a:t>
            </a:r>
            <a:r>
              <a:rPr lang="de-CH" dirty="0" smtClean="0"/>
              <a:t>wird die Rentabilität auf Stufe Betrieb ermittelt (z.B. Arbeitsverdienst pro Vollzeit-Familienarbeitskraft).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/>
              <a:t>Die meisten Betriebe verfügen über mehrere Betriebszweige (z.B. Weizen, Kartoffeln oder Milch).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Um </a:t>
            </a:r>
            <a:r>
              <a:rPr lang="de-CH" dirty="0" smtClean="0"/>
              <a:t>die Arbeitsverwertung auf Stufe Betriebszweig </a:t>
            </a:r>
            <a:r>
              <a:rPr lang="de-CH" dirty="0" smtClean="0"/>
              <a:t>herzu-leiten</a:t>
            </a:r>
            <a:r>
              <a:rPr lang="de-CH" dirty="0" smtClean="0"/>
              <a:t>, ist eine Vollkostenrechnung notwendig, d.h. Leistungen und Kosten müssen auf Stufe Betriebszweig vorliegen.</a:t>
            </a:r>
            <a:endParaRPr lang="de-CH" dirty="0"/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Ohne Vollkostenrechnung kann man über die</a:t>
            </a:r>
            <a:br>
              <a:rPr lang="de-CH" dirty="0" smtClean="0"/>
            </a:br>
            <a:r>
              <a:rPr lang="de-CH" dirty="0" smtClean="0"/>
              <a:t>Rentabilität der Betriebszweige nicht beurteilen</a:t>
            </a:r>
            <a:br>
              <a:rPr lang="de-CH" dirty="0" smtClean="0"/>
            </a:br>
            <a:r>
              <a:rPr lang="de-CH" dirty="0" smtClean="0"/>
              <a:t>(betriebswirtschaftli</a:t>
            </a:r>
            <a:r>
              <a:rPr lang="de-CH" dirty="0" smtClean="0"/>
              <a:t>che </a:t>
            </a:r>
            <a:br>
              <a:rPr lang="de-CH" dirty="0" smtClean="0"/>
            </a:br>
            <a:r>
              <a:rPr lang="de-CH" dirty="0" smtClean="0"/>
              <a:t>«Black </a:t>
            </a:r>
            <a:r>
              <a:rPr lang="de-CH" dirty="0"/>
              <a:t>Box Landwirtschaftsbetrieb</a:t>
            </a:r>
            <a:r>
              <a:rPr lang="de-CH" dirty="0" smtClean="0"/>
              <a:t>»). </a:t>
            </a:r>
            <a:endParaRPr lang="de-CH" dirty="0"/>
          </a:p>
          <a:p>
            <a:pPr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Würfel 3"/>
          <p:cNvSpPr/>
          <p:nvPr/>
        </p:nvSpPr>
        <p:spPr bwMode="auto">
          <a:xfrm>
            <a:off x="7162149" y="4458417"/>
            <a:ext cx="1506314" cy="1479666"/>
          </a:xfrm>
          <a:prstGeom prst="cube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06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Datenverfügbarkeit </a:t>
            </a:r>
            <a:br>
              <a:rPr lang="de-CH" dirty="0" smtClean="0"/>
            </a:br>
            <a:r>
              <a:rPr lang="de-CH" dirty="0" smtClean="0"/>
              <a:t>für den Betriebszweig Weizen</a:t>
            </a:r>
            <a:endParaRPr lang="de-CH" dirty="0"/>
          </a:p>
        </p:txBody>
      </p:sp>
      <p:sp>
        <p:nvSpPr>
          <p:cNvPr id="5" name="Textfeld 4"/>
          <p:cNvSpPr txBox="1"/>
          <p:nvPr/>
        </p:nvSpPr>
        <p:spPr>
          <a:xfrm>
            <a:off x="7157720" y="1959595"/>
            <a:ext cx="19787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b="1" dirty="0" smtClean="0">
                <a:solidFill>
                  <a:srgbClr val="00CC66"/>
                </a:solidFill>
                <a:sym typeface="Wingdings" panose="05000000000000000000" pitchFamily="2" charset="2"/>
              </a:rPr>
              <a:t> </a:t>
            </a:r>
            <a:r>
              <a:rPr lang="de-CH" sz="2000" dirty="0" smtClean="0">
                <a:sym typeface="Wingdings" panose="05000000000000000000" pitchFamily="2" charset="2"/>
              </a:rPr>
              <a:t>Daten</a:t>
            </a:r>
            <a:br>
              <a:rPr lang="de-CH" sz="2000" dirty="0" smtClean="0">
                <a:sym typeface="Wingdings" panose="05000000000000000000" pitchFamily="2" charset="2"/>
              </a:rPr>
            </a:br>
            <a:r>
              <a:rPr lang="de-CH" sz="2000" dirty="0" smtClean="0">
                <a:sym typeface="Wingdings" panose="05000000000000000000" pitchFamily="2" charset="2"/>
              </a:rPr>
              <a:t>    vorhanden</a:t>
            </a:r>
          </a:p>
          <a:p>
            <a:pPr marL="342900" indent="-342900">
              <a:buFont typeface="Wingdings" panose="05000000000000000000" pitchFamily="2" charset="2"/>
              <a:buChar char="C"/>
            </a:pPr>
            <a:endParaRPr lang="de-CH" sz="2000" dirty="0" smtClean="0">
              <a:sym typeface="Wingdings" panose="05000000000000000000" pitchFamily="2" charset="2"/>
            </a:endParaRPr>
          </a:p>
          <a:p>
            <a:r>
              <a:rPr lang="de-CH" sz="20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</a:t>
            </a:r>
            <a:r>
              <a:rPr lang="de-CH" sz="2000" b="1" dirty="0" smtClean="0">
                <a:sym typeface="Wingdings" panose="05000000000000000000" pitchFamily="2" charset="2"/>
              </a:rPr>
              <a:t> </a:t>
            </a:r>
            <a:r>
              <a:rPr lang="de-CH" sz="2000" dirty="0" smtClean="0">
                <a:sym typeface="Wingdings" panose="05000000000000000000" pitchFamily="2" charset="2"/>
              </a:rPr>
              <a:t>Berechnung</a:t>
            </a:r>
            <a:br>
              <a:rPr lang="de-CH" sz="2000" dirty="0" smtClean="0">
                <a:sym typeface="Wingdings" panose="05000000000000000000" pitchFamily="2" charset="2"/>
              </a:rPr>
            </a:br>
            <a:r>
              <a:rPr lang="de-CH" sz="2000" dirty="0" smtClean="0">
                <a:sym typeface="Wingdings" panose="05000000000000000000" pitchFamily="2" charset="2"/>
              </a:rPr>
              <a:t>     notwendig</a:t>
            </a:r>
            <a:endParaRPr lang="de-CH" sz="2100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213" y="1505497"/>
            <a:ext cx="9245446" cy="466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4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Gemeinkostenallokation </a:t>
            </a:r>
            <a:r>
              <a:rPr lang="de-CH" sz="2800" b="0" dirty="0" smtClean="0"/>
              <a:t>(1/2)</a:t>
            </a:r>
            <a:endParaRPr lang="de-CH" sz="2800" b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Für die Vollkosten ist das Zuteilen der Gemeinkosten (z.B. Arbeit oder Maschinen) notwendig</a:t>
            </a:r>
            <a:r>
              <a:rPr lang="de-CH" dirty="0"/>
              <a:t>.</a:t>
            </a:r>
            <a:endParaRPr lang="de-CH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Die </a:t>
            </a:r>
            <a:r>
              <a:rPr lang="de-CH" dirty="0"/>
              <a:t>Zuteilung </a:t>
            </a:r>
            <a:r>
              <a:rPr lang="de-CH" dirty="0" smtClean="0"/>
              <a:t>der Gemeinkosten erfolgt </a:t>
            </a:r>
            <a:r>
              <a:rPr lang="de-CH" dirty="0"/>
              <a:t>anhand von Allokationsfaktoren wie </a:t>
            </a:r>
            <a:r>
              <a:rPr lang="de-CH" dirty="0" smtClean="0"/>
              <a:t>z.B</a:t>
            </a:r>
            <a:r>
              <a:rPr lang="de-CH" dirty="0"/>
              <a:t>. Traktorstunden pro </a:t>
            </a:r>
            <a:r>
              <a:rPr lang="de-CH" dirty="0" smtClean="0"/>
              <a:t>Hektare oder Plan-Kosten (z.B. Maschinenkosten pro Hektare Weizen bei üblicher Mechanisierung).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Für die Kostenzuteilung wird der Koeffizient </a:t>
            </a:r>
            <a:r>
              <a:rPr lang="de-CH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Alpha</a:t>
            </a:r>
            <a:r>
              <a:rPr lang="de-CH" dirty="0" smtClean="0"/>
              <a:t> verwendet:</a:t>
            </a:r>
          </a:p>
          <a:p>
            <a:pPr>
              <a:buFont typeface="Arial" panose="020B0604020202020204" pitchFamily="34" charset="0"/>
              <a:buChar char="•"/>
            </a:pPr>
            <a:endParaRPr lang="de-CH" dirty="0"/>
          </a:p>
          <a:p>
            <a:pPr>
              <a:buFont typeface="Arial" panose="020B0604020202020204" pitchFamily="34" charset="0"/>
              <a:buChar char="•"/>
            </a:pPr>
            <a:endParaRPr lang="de-CH" dirty="0" smtClean="0"/>
          </a:p>
          <a:p>
            <a:pPr>
              <a:buFont typeface="Arial" panose="020B0604020202020204" pitchFamily="34" charset="0"/>
              <a:buChar char="•"/>
            </a:pPr>
            <a:endParaRPr lang="de-CH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de-CH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Alpha &lt; </a:t>
            </a:r>
            <a:r>
              <a:rPr lang="de-CH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de-CH" sz="1900" dirty="0" smtClean="0"/>
              <a:t>; Betrieb liegt unter betriebsweiten Plan-Kosten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e-CH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Alpha </a:t>
            </a:r>
            <a:r>
              <a:rPr lang="de-CH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de-CH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de-CH" sz="1900" dirty="0"/>
              <a:t>; Betrieb liegt </a:t>
            </a:r>
            <a:r>
              <a:rPr lang="de-CH" sz="1900" dirty="0" smtClean="0"/>
              <a:t>über </a:t>
            </a:r>
            <a:r>
              <a:rPr lang="de-CH" sz="1900" dirty="0"/>
              <a:t>betriebsweiten Plan-Kosten</a:t>
            </a:r>
          </a:p>
          <a:p>
            <a:pPr>
              <a:buFont typeface="Arial" panose="020B0604020202020204" pitchFamily="34" charset="0"/>
              <a:buChar char="•"/>
            </a:pPr>
            <a:endParaRPr lang="de-CH" dirty="0" smtClean="0"/>
          </a:p>
          <a:p>
            <a:pPr>
              <a:buFont typeface="Arial" panose="020B0604020202020204" pitchFamily="34" charset="0"/>
              <a:buChar char="•"/>
            </a:pPr>
            <a:endParaRPr lang="de-CH" dirty="0"/>
          </a:p>
          <a:p>
            <a:pPr>
              <a:buFont typeface="Arial" panose="020B0604020202020204" pitchFamily="34" charset="0"/>
              <a:buChar char="•"/>
            </a:pPr>
            <a:endParaRPr lang="de-CH" dirty="0" smtClean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3526" y="3718270"/>
            <a:ext cx="12444875" cy="70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89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Gemeinkostenallokation</a:t>
            </a:r>
            <a:r>
              <a:rPr lang="de-CH" dirty="0"/>
              <a:t> </a:t>
            </a:r>
            <a:r>
              <a:rPr lang="de-CH" sz="2800" b="0" dirty="0" smtClean="0"/>
              <a:t>(2/2</a:t>
            </a:r>
            <a:r>
              <a:rPr lang="de-CH" sz="2800" b="0" dirty="0"/>
              <a:t>)</a:t>
            </a:r>
            <a:endParaRPr lang="de-CH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CH" dirty="0"/>
              <a:t>Üblicherweise werden die Allokationsfaktoren mit </a:t>
            </a:r>
            <a:r>
              <a:rPr lang="de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Alpha</a:t>
            </a:r>
            <a:r>
              <a:rPr lang="de-CH" dirty="0"/>
              <a:t> </a:t>
            </a:r>
            <a:r>
              <a:rPr lang="de-CH" dirty="0" smtClean="0"/>
              <a:t>multipliziert, was eine proportionale Gemeinkostenallokation bedeutet: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 smtClean="0"/>
              <a:t>Alle </a:t>
            </a:r>
            <a:r>
              <a:rPr lang="de-CH" dirty="0"/>
              <a:t>Betriebszweige werden gleich angepasst, unabhängig davon, ob sie grosse oder kleine Allokationsfaktoren aufweisen.</a:t>
            </a:r>
            <a:endParaRPr lang="de-CH" sz="2300" dirty="0"/>
          </a:p>
          <a:p>
            <a:pPr>
              <a:buFont typeface="Arial" panose="020B0604020202020204" pitchFamily="34" charset="0"/>
              <a:buChar char="•"/>
            </a:pPr>
            <a:r>
              <a:rPr lang="de-CH" dirty="0" smtClean="0"/>
              <a:t>Agroscope hat ein alternatives Verfahren entwickelt, mit dem die Annahme einer proportionalen Gemeinkostenallokation nicht mehr nötig ist.</a:t>
            </a:r>
          </a:p>
          <a:p>
            <a:pPr>
              <a:buFont typeface="Arial" panose="020B0604020202020204" pitchFamily="34" charset="0"/>
              <a:buChar char="•"/>
            </a:pPr>
            <a:endParaRPr lang="de-CH" dirty="0"/>
          </a:p>
          <a:p>
            <a:pPr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0179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hteck 36"/>
          <p:cNvSpPr/>
          <p:nvPr/>
        </p:nvSpPr>
        <p:spPr bwMode="auto">
          <a:xfrm>
            <a:off x="762000" y="5856790"/>
            <a:ext cx="8302752" cy="53243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2" name="Gerade Verbindung 31"/>
          <p:cNvCxnSpPr>
            <a:endCxn id="30" idx="0"/>
          </p:cNvCxnSpPr>
          <p:nvPr/>
        </p:nvCxnSpPr>
        <p:spPr bwMode="auto">
          <a:xfrm>
            <a:off x="4795227" y="2414534"/>
            <a:ext cx="1" cy="10295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</a:t>
            </a:r>
            <a:r>
              <a:rPr lang="en-US" dirty="0" err="1" smtClean="0"/>
              <a:t>Entropie</a:t>
            </a:r>
            <a:r>
              <a:rPr lang="en-US" dirty="0" smtClean="0"/>
              <a:t>-Modell</a:t>
            </a:r>
            <a:r>
              <a:rPr lang="en-US" sz="2800" dirty="0" smtClean="0"/>
              <a:t> </a:t>
            </a:r>
            <a:r>
              <a:rPr lang="de-CH" sz="2800" b="0" dirty="0" smtClean="0"/>
              <a:t>(1/3)</a:t>
            </a:r>
            <a:endParaRPr lang="en-US" sz="2800" dirty="0" smtClean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76350" y="1261642"/>
            <a:ext cx="7715250" cy="4691484"/>
          </a:xfrm>
        </p:spPr>
        <p:txBody>
          <a:bodyPr/>
          <a:lstStyle/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r>
              <a:rPr lang="de-CH" dirty="0" smtClean="0"/>
              <a:t>Der Ansatz basiert auf Allokationsfaktoren wie beispielsweise den Maschinenkosten je Hektare Weizen:</a:t>
            </a:r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endParaRPr lang="de-CH" dirty="0"/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endParaRPr lang="de-CH" dirty="0" smtClean="0"/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endParaRPr lang="de-CH" dirty="0" smtClean="0"/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endParaRPr lang="de-CH" sz="1600" dirty="0"/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r>
              <a:rPr lang="de-CH" dirty="0" smtClean="0"/>
              <a:t>Mittels Maximum </a:t>
            </a:r>
            <a:r>
              <a:rPr lang="de-CH" dirty="0"/>
              <a:t>E</a:t>
            </a:r>
            <a:r>
              <a:rPr lang="de-CH" dirty="0" smtClean="0"/>
              <a:t>ntropie Modell kann die optimale Lösung für alle Wahrscheinlichkeiten </a:t>
            </a:r>
            <a:r>
              <a:rPr lang="de-CH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de-CH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de-CH" dirty="0" smtClean="0"/>
              <a:t> und damit die Gemeinkosten aller Betriebszweige berechnet werden. </a:t>
            </a:r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r>
              <a:rPr lang="de-CH" dirty="0" smtClean="0"/>
              <a:t>Als Resultat des Modells erhält man eine Verteilung der</a:t>
            </a:r>
            <a:r>
              <a:rPr lang="de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de-CH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de-CH" dirty="0" err="1" smtClean="0"/>
              <a:t>‘s</a:t>
            </a:r>
            <a:r>
              <a:rPr lang="de-CH" dirty="0" smtClean="0"/>
              <a:t>, </a:t>
            </a:r>
            <a:br>
              <a:rPr lang="de-CH" dirty="0" smtClean="0"/>
            </a:br>
            <a:r>
              <a:rPr lang="de-CH" dirty="0" smtClean="0"/>
              <a:t>bei der die Anpassung von grossen Allokationsfaktoren wahrscheinlicher ist als diejenige von kleinen Allokationsfaktoren. </a:t>
            </a:r>
            <a:br>
              <a:rPr lang="de-CH" dirty="0" smtClean="0"/>
            </a:br>
            <a:endParaRPr lang="de-CH" dirty="0"/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endParaRPr lang="de-CH" sz="2200" dirty="0" smtClean="0"/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endParaRPr lang="de-CH" dirty="0" smtClean="0"/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endParaRPr lang="de-CH" dirty="0" smtClean="0"/>
          </a:p>
          <a:p>
            <a:pPr indent="-176400">
              <a:buFont typeface="Arial" pitchFamily="34" charset="0"/>
              <a:buChar char="•"/>
              <a:tabLst>
                <a:tab pos="144000" algn="l"/>
              </a:tabLst>
            </a:pPr>
            <a:endParaRPr lang="en-US" dirty="0" smtClean="0"/>
          </a:p>
          <a:p>
            <a:pPr indent="-457200">
              <a:buFont typeface="Arial" pitchFamily="34" charset="0"/>
              <a:buChar char="•"/>
              <a:tabLst>
                <a:tab pos="144000" algn="l"/>
              </a:tabLst>
            </a:pPr>
            <a:endParaRPr lang="de-CH" sz="2400" dirty="0" smtClean="0"/>
          </a:p>
          <a:p>
            <a:endParaRPr lang="de-CH" sz="2000" dirty="0"/>
          </a:p>
        </p:txBody>
      </p:sp>
      <p:cxnSp>
        <p:nvCxnSpPr>
          <p:cNvPr id="34" name="Gerade Verbindung 33"/>
          <p:cNvCxnSpPr/>
          <p:nvPr/>
        </p:nvCxnSpPr>
        <p:spPr bwMode="auto">
          <a:xfrm>
            <a:off x="4795229" y="2571105"/>
            <a:ext cx="1" cy="13752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hteck 4"/>
          <p:cNvSpPr/>
          <p:nvPr/>
        </p:nvSpPr>
        <p:spPr bwMode="auto">
          <a:xfrm>
            <a:off x="1957692" y="2067488"/>
            <a:ext cx="5686171" cy="34971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1183118" y="2542891"/>
            <a:ext cx="154914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CH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de-CH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de-CH" sz="18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de-CH" sz="1800" dirty="0" smtClean="0"/>
              <a:t>Fr. 0.-/ha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729464" y="2542890"/>
            <a:ext cx="179407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de-CH" sz="18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de-CH" sz="1800" dirty="0" smtClean="0"/>
              <a:t>Fr. 3200.-/ha</a:t>
            </a:r>
            <a:endParaRPr lang="de-CH" sz="1800" dirty="0"/>
          </a:p>
        </p:txBody>
      </p:sp>
      <p:sp>
        <p:nvSpPr>
          <p:cNvPr id="13" name="Ellipse 12"/>
          <p:cNvSpPr/>
          <p:nvPr/>
        </p:nvSpPr>
        <p:spPr bwMode="auto">
          <a:xfrm>
            <a:off x="3550951" y="2067488"/>
            <a:ext cx="316529" cy="341238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867480" y="2044107"/>
            <a:ext cx="37794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 smtClean="0"/>
              <a:t>Maschinenkosten Weizen</a:t>
            </a:r>
            <a:endParaRPr lang="de-CH" sz="2000" dirty="0"/>
          </a:p>
        </p:txBody>
      </p:sp>
      <p:sp>
        <p:nvSpPr>
          <p:cNvPr id="30" name="Textfeld 29"/>
          <p:cNvSpPr txBox="1"/>
          <p:nvPr/>
        </p:nvSpPr>
        <p:spPr>
          <a:xfrm>
            <a:off x="3550949" y="2552055"/>
            <a:ext cx="2488557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CH" sz="1800" dirty="0" smtClean="0"/>
              <a:t>Allokationsfaktor</a:t>
            </a:r>
            <a:endParaRPr lang="de-CH" sz="1800" baseline="-25000" dirty="0"/>
          </a:p>
          <a:p>
            <a:pPr algn="ctr"/>
            <a:r>
              <a:rPr lang="de-CH" sz="1800" dirty="0" smtClean="0"/>
              <a:t>Fr. 1600.-/ha</a:t>
            </a:r>
            <a:endParaRPr lang="de-CH" sz="1800" dirty="0"/>
          </a:p>
        </p:txBody>
      </p:sp>
      <p:cxnSp>
        <p:nvCxnSpPr>
          <p:cNvPr id="6" name="Gerade Verbindung 5"/>
          <p:cNvCxnSpPr>
            <a:stCxn id="5" idx="1"/>
          </p:cNvCxnSpPr>
          <p:nvPr/>
        </p:nvCxnSpPr>
        <p:spPr bwMode="auto">
          <a:xfrm flipH="1">
            <a:off x="1957690" y="2242347"/>
            <a:ext cx="2" cy="3768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Gerade Verbindung 14"/>
          <p:cNvCxnSpPr/>
          <p:nvPr/>
        </p:nvCxnSpPr>
        <p:spPr bwMode="auto">
          <a:xfrm>
            <a:off x="7644637" y="2357558"/>
            <a:ext cx="0" cy="27595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Gerade Verbindung 15"/>
          <p:cNvCxnSpPr/>
          <p:nvPr/>
        </p:nvCxnSpPr>
        <p:spPr bwMode="auto">
          <a:xfrm>
            <a:off x="4795227" y="2417206"/>
            <a:ext cx="0" cy="2058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9855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300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.02657 0.00069 C 0.02813 0.00069 0.02969 0.00116 0.03125 0.00139 C 0.03785 0.00162 0.04445 0.00185 0.05104 0.00208 C 0.06059 0.00185 0.07014 0.00185 0.07969 0.00139 C 0.08073 0.00116 0.08177 0 0.08282 0 L 0.12917 -0.0007 C 0.13386 -0.00093 0.13854 -0.00139 0.14323 -0.00139 C 0.1507 -0.00139 0.15816 -0.00093 0.16563 -0.0007 L 0.19167 0 C 0.19966 0.00046 0.21441 0.00139 0.22136 0.00139 C 0.23733 0.00139 0.2533 0.00092 0.26927 0.00069 L 0.40052 0.00139 C 0.40417 0.00139 0.40782 0.00208 0.41146 0.00208 C 0.41702 0.00208 0.43368 0.00139 0.42813 0.00139 L 0.36302 0.00208 C 0.33316 0.00417 0.3033 0.00486 0.27344 0.00139 C 0.27275 0.00116 0.27205 0.00069 0.27136 0.00069 L 0.22448 -0.0007 L 0.18229 0 C 0.17917 0 0.17604 0.00069 0.17292 0.00069 C 0.16441 0.00069 0.15591 0.00023 0.1474 0 L 0.13646 0.00069 C 0.11893 0.00162 0.12778 0.00069 0.11667 0.00208 L 0.05625 0.00139 C 0.05365 0.00116 0.05104 0.00069 0.04844 0.00069 L 0.01667 0 L -0.03073 0.00069 C -0.03489 0.00069 -0.03906 0.00139 -0.04323 0.00139 L -0.10052 0.00069 L -0.12187 0 C -0.23402 -0.00208 -0.18889 -0.00093 -0.15833 0 C -0.14288 0.00162 -0.15729 0.00023 -0.12656 0 L -0.04739 -0.0007 L -0.00468 -0.00139 C 0.00052 -0.0007 -0.00156 -0.0007 0 0 Z " pathEditMode="relative" ptsTypes="AAAAAAAAAAAAAAAAAAAAAAAAAAAAAAAAAAAAA">
                                      <p:cBhvr>
                                        <p:cTn id="6" dur="5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466850" y="285929"/>
            <a:ext cx="7416800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1" hangingPunct="1">
              <a:lnSpc>
                <a:spcPct val="90000"/>
              </a:lnSpc>
            </a:pPr>
            <a:endParaRPr lang="de-CH" sz="2800" dirty="0" smtClean="0"/>
          </a:p>
        </p:txBody>
      </p:sp>
      <p:sp>
        <p:nvSpPr>
          <p:cNvPr id="24" name="Rechteck 23"/>
          <p:cNvSpPr/>
          <p:nvPr/>
        </p:nvSpPr>
        <p:spPr bwMode="auto">
          <a:xfrm>
            <a:off x="418456" y="5895677"/>
            <a:ext cx="8491381" cy="63077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Gerade Verbindung 29"/>
          <p:cNvCxnSpPr/>
          <p:nvPr/>
        </p:nvCxnSpPr>
        <p:spPr bwMode="auto">
          <a:xfrm flipV="1">
            <a:off x="3105407" y="4198220"/>
            <a:ext cx="30556" cy="1269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Gerade Verbindung 30"/>
          <p:cNvCxnSpPr/>
          <p:nvPr/>
        </p:nvCxnSpPr>
        <p:spPr bwMode="auto">
          <a:xfrm flipV="1">
            <a:off x="5714305" y="1464543"/>
            <a:ext cx="0" cy="394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feld 34"/>
          <p:cNvSpPr txBox="1"/>
          <p:nvPr/>
        </p:nvSpPr>
        <p:spPr>
          <a:xfrm>
            <a:off x="7370806" y="4799720"/>
            <a:ext cx="197167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100" dirty="0" smtClean="0"/>
              <a:t>Allokations-faktoren </a:t>
            </a:r>
            <a:br>
              <a:rPr lang="de-CH" sz="2100" dirty="0" smtClean="0"/>
            </a:br>
            <a:r>
              <a:rPr lang="de-CH" sz="2100" dirty="0" smtClean="0"/>
              <a:t>pro ha</a:t>
            </a:r>
            <a:r>
              <a:rPr lang="en-GB" sz="2100" dirty="0" smtClean="0"/>
              <a:t> </a:t>
            </a:r>
            <a:endParaRPr lang="de-CH" sz="2100" dirty="0"/>
          </a:p>
        </p:txBody>
      </p:sp>
      <p:sp>
        <p:nvSpPr>
          <p:cNvPr id="10" name="Textfeld 9"/>
          <p:cNvSpPr txBox="1"/>
          <p:nvPr/>
        </p:nvSpPr>
        <p:spPr>
          <a:xfrm>
            <a:off x="1505207" y="731118"/>
            <a:ext cx="30289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100" dirty="0" smtClean="0"/>
              <a:t>Resultierende Kosten pro ha</a:t>
            </a:r>
            <a:endParaRPr lang="de-CH" sz="2100" dirty="0"/>
          </a:p>
        </p:txBody>
      </p:sp>
      <p:cxnSp>
        <p:nvCxnSpPr>
          <p:cNvPr id="4" name="Gerade Verbindung mit Pfeil 3"/>
          <p:cNvCxnSpPr/>
          <p:nvPr/>
        </p:nvCxnSpPr>
        <p:spPr bwMode="auto">
          <a:xfrm flipV="1">
            <a:off x="1954787" y="5411610"/>
            <a:ext cx="5343554" cy="21049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7" name="Gruppieren 16"/>
          <p:cNvGrpSpPr/>
          <p:nvPr/>
        </p:nvGrpSpPr>
        <p:grpSpPr>
          <a:xfrm>
            <a:off x="499528" y="4515718"/>
            <a:ext cx="6251968" cy="1367998"/>
            <a:chOff x="88900" y="4699645"/>
            <a:chExt cx="6251968" cy="1367998"/>
          </a:xfrm>
        </p:grpSpPr>
        <p:sp>
          <p:nvSpPr>
            <p:cNvPr id="52" name="Textfeld 51"/>
            <p:cNvSpPr txBox="1"/>
            <p:nvPr/>
          </p:nvSpPr>
          <p:spPr>
            <a:xfrm>
              <a:off x="88900" y="4699645"/>
              <a:ext cx="167115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2100" dirty="0" err="1" smtClean="0"/>
                <a:t>Weizen</a:t>
              </a:r>
              <a:r>
                <a:rPr lang="de-CH" sz="2100" baseline="-25000" dirty="0" err="1" smtClean="0"/>
                <a:t>Prop</a:t>
              </a:r>
              <a:endParaRPr lang="de-CH" sz="2100" dirty="0"/>
            </a:p>
          </p:txBody>
        </p:sp>
        <p:cxnSp>
          <p:nvCxnSpPr>
            <p:cNvPr id="43" name="Gerade Verbindung 42"/>
            <p:cNvCxnSpPr/>
            <p:nvPr/>
          </p:nvCxnSpPr>
          <p:spPr bwMode="auto">
            <a:xfrm>
              <a:off x="1577972" y="4972695"/>
              <a:ext cx="1131095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Textfeld 13"/>
            <p:cNvSpPr txBox="1"/>
            <p:nvPr/>
          </p:nvSpPr>
          <p:spPr>
            <a:xfrm>
              <a:off x="2364578" y="5652145"/>
              <a:ext cx="139702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2100" dirty="0" smtClean="0"/>
                <a:t>Weizen</a:t>
              </a:r>
              <a:endParaRPr lang="de-CH" sz="2100" dirty="0"/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4611290" y="5647480"/>
              <a:ext cx="172957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2100" dirty="0" smtClean="0"/>
                <a:t>Kartoffeln</a:t>
              </a:r>
              <a:endParaRPr lang="de-CH" sz="2100" dirty="0"/>
            </a:p>
          </p:txBody>
        </p:sp>
      </p:grpSp>
      <p:cxnSp>
        <p:nvCxnSpPr>
          <p:cNvPr id="5" name="Gerade Verbindung mit Pfeil 4"/>
          <p:cNvCxnSpPr/>
          <p:nvPr/>
        </p:nvCxnSpPr>
        <p:spPr bwMode="auto">
          <a:xfrm flipV="1">
            <a:off x="1975107" y="1505818"/>
            <a:ext cx="12700" cy="3937000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Gerade Verbindung 11"/>
          <p:cNvCxnSpPr/>
          <p:nvPr/>
        </p:nvCxnSpPr>
        <p:spPr bwMode="auto">
          <a:xfrm flipV="1">
            <a:off x="1954787" y="1216893"/>
            <a:ext cx="3983030" cy="422338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feld 12"/>
          <p:cNvSpPr txBox="1"/>
          <p:nvPr/>
        </p:nvSpPr>
        <p:spPr>
          <a:xfrm>
            <a:off x="5886707" y="845418"/>
            <a:ext cx="2044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100" dirty="0" smtClean="0"/>
              <a:t>45° (</a:t>
            </a:r>
            <a:r>
              <a:rPr lang="de-CH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Alpha =</a:t>
            </a:r>
            <a:r>
              <a:rPr lang="de-CH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de-CH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CH" sz="2100" dirty="0"/>
          </a:p>
        </p:txBody>
      </p:sp>
      <p:cxnSp>
        <p:nvCxnSpPr>
          <p:cNvPr id="18" name="Gerade Verbindung 17"/>
          <p:cNvCxnSpPr/>
          <p:nvPr/>
        </p:nvCxnSpPr>
        <p:spPr bwMode="auto">
          <a:xfrm flipV="1">
            <a:off x="1954787" y="2623418"/>
            <a:ext cx="4986020" cy="282448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feld 19"/>
          <p:cNvSpPr txBox="1"/>
          <p:nvPr/>
        </p:nvSpPr>
        <p:spPr>
          <a:xfrm>
            <a:off x="7098605" y="2169798"/>
            <a:ext cx="20447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100" dirty="0" smtClean="0"/>
              <a:t>Proportionale Anpassung</a:t>
            </a:r>
            <a:br>
              <a:rPr lang="de-CH" sz="2100" dirty="0" smtClean="0"/>
            </a:br>
            <a:r>
              <a:rPr lang="de-CH" sz="2100" dirty="0" smtClean="0"/>
              <a:t>(</a:t>
            </a:r>
            <a:r>
              <a:rPr lang="de-CH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Alpha </a:t>
            </a:r>
            <a:r>
              <a:rPr lang="de-CH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de-CH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de-CH" sz="2100" dirty="0"/>
          </a:p>
        </p:txBody>
      </p:sp>
      <p:sp>
        <p:nvSpPr>
          <p:cNvPr id="28" name="Freihandform 27"/>
          <p:cNvSpPr/>
          <p:nvPr/>
        </p:nvSpPr>
        <p:spPr bwMode="auto">
          <a:xfrm>
            <a:off x="1962407" y="3527658"/>
            <a:ext cx="5143500" cy="1911192"/>
          </a:xfrm>
          <a:custGeom>
            <a:avLst/>
            <a:gdLst>
              <a:gd name="connsiteX0" fmla="*/ 0 w 5135880"/>
              <a:gd name="connsiteY0" fmla="*/ 1920240 h 1920240"/>
              <a:gd name="connsiteX1" fmla="*/ 213360 w 5135880"/>
              <a:gd name="connsiteY1" fmla="*/ 1706880 h 1920240"/>
              <a:gd name="connsiteX2" fmla="*/ 670560 w 5135880"/>
              <a:gd name="connsiteY2" fmla="*/ 1257300 h 1920240"/>
              <a:gd name="connsiteX3" fmla="*/ 1165860 w 5135880"/>
              <a:gd name="connsiteY3" fmla="*/ 914400 h 1920240"/>
              <a:gd name="connsiteX4" fmla="*/ 1889760 w 5135880"/>
              <a:gd name="connsiteY4" fmla="*/ 609600 h 1920240"/>
              <a:gd name="connsiteX5" fmla="*/ 2926080 w 5135880"/>
              <a:gd name="connsiteY5" fmla="*/ 342900 h 1920240"/>
              <a:gd name="connsiteX6" fmla="*/ 4625340 w 5135880"/>
              <a:gd name="connsiteY6" fmla="*/ 68580 h 1920240"/>
              <a:gd name="connsiteX7" fmla="*/ 5135880 w 5135880"/>
              <a:gd name="connsiteY7" fmla="*/ 0 h 192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35880" h="1920240">
                <a:moveTo>
                  <a:pt x="0" y="1920240"/>
                </a:moveTo>
                <a:lnTo>
                  <a:pt x="213360" y="1706880"/>
                </a:lnTo>
                <a:cubicBezTo>
                  <a:pt x="325120" y="1596390"/>
                  <a:pt x="511810" y="1389380"/>
                  <a:pt x="670560" y="1257300"/>
                </a:cubicBezTo>
                <a:cubicBezTo>
                  <a:pt x="829310" y="1125220"/>
                  <a:pt x="962660" y="1022350"/>
                  <a:pt x="1165860" y="914400"/>
                </a:cubicBezTo>
                <a:cubicBezTo>
                  <a:pt x="1369060" y="806450"/>
                  <a:pt x="1596390" y="704850"/>
                  <a:pt x="1889760" y="609600"/>
                </a:cubicBezTo>
                <a:cubicBezTo>
                  <a:pt x="2183130" y="514350"/>
                  <a:pt x="2470150" y="433070"/>
                  <a:pt x="2926080" y="342900"/>
                </a:cubicBezTo>
                <a:cubicBezTo>
                  <a:pt x="3382010" y="252730"/>
                  <a:pt x="4257040" y="125730"/>
                  <a:pt x="4625340" y="68580"/>
                </a:cubicBezTo>
                <a:cubicBezTo>
                  <a:pt x="4993640" y="11430"/>
                  <a:pt x="5064760" y="5715"/>
                  <a:pt x="5135880" y="0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grpSp>
        <p:nvGrpSpPr>
          <p:cNvPr id="19" name="Gruppieren 18"/>
          <p:cNvGrpSpPr/>
          <p:nvPr/>
        </p:nvGrpSpPr>
        <p:grpSpPr>
          <a:xfrm>
            <a:off x="315884" y="3093318"/>
            <a:ext cx="5403183" cy="415498"/>
            <a:chOff x="-94744" y="3277245"/>
            <a:chExt cx="5403183" cy="415498"/>
          </a:xfrm>
        </p:grpSpPr>
        <p:cxnSp>
          <p:nvCxnSpPr>
            <p:cNvPr id="36" name="Gerade Verbindung 35"/>
            <p:cNvCxnSpPr/>
            <p:nvPr/>
          </p:nvCxnSpPr>
          <p:spPr bwMode="auto">
            <a:xfrm flipH="1">
              <a:off x="1573210" y="3502511"/>
              <a:ext cx="3735229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Textfeld 55"/>
            <p:cNvSpPr txBox="1"/>
            <p:nvPr/>
          </p:nvSpPr>
          <p:spPr>
            <a:xfrm>
              <a:off x="-94744" y="3277245"/>
              <a:ext cx="185480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2100" dirty="0" err="1" smtClean="0"/>
                <a:t>Kartoffeln</a:t>
              </a:r>
              <a:r>
                <a:rPr lang="de-CH" sz="2100" baseline="-25000" dirty="0" err="1" smtClean="0"/>
                <a:t>Prop</a:t>
              </a:r>
              <a:endParaRPr lang="de-CH" sz="2100" dirty="0"/>
            </a:p>
          </p:txBody>
        </p:sp>
      </p:grpSp>
      <p:grpSp>
        <p:nvGrpSpPr>
          <p:cNvPr id="21" name="Gruppieren 20"/>
          <p:cNvGrpSpPr/>
          <p:nvPr/>
        </p:nvGrpSpPr>
        <p:grpSpPr>
          <a:xfrm>
            <a:off x="311123" y="3484675"/>
            <a:ext cx="5406039" cy="1103641"/>
            <a:chOff x="-99505" y="3668602"/>
            <a:chExt cx="5406039" cy="1103641"/>
          </a:xfrm>
        </p:grpSpPr>
        <p:cxnSp>
          <p:nvCxnSpPr>
            <p:cNvPr id="37" name="Gerade Verbindung 36"/>
            <p:cNvCxnSpPr/>
            <p:nvPr/>
          </p:nvCxnSpPr>
          <p:spPr bwMode="auto">
            <a:xfrm flipH="1">
              <a:off x="1563685" y="3917325"/>
              <a:ext cx="3742849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Gerade Verbindung 43"/>
            <p:cNvCxnSpPr/>
            <p:nvPr/>
          </p:nvCxnSpPr>
          <p:spPr bwMode="auto">
            <a:xfrm>
              <a:off x="1575591" y="4622651"/>
              <a:ext cx="1140619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feld 56"/>
            <p:cNvSpPr txBox="1"/>
            <p:nvPr/>
          </p:nvSpPr>
          <p:spPr>
            <a:xfrm>
              <a:off x="-99505" y="3668602"/>
              <a:ext cx="169253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2100" dirty="0" err="1" smtClean="0"/>
                <a:t>Kartoffeln</a:t>
              </a:r>
              <a:r>
                <a:rPr lang="de-CH" sz="2100" baseline="-25000" dirty="0" err="1" smtClean="0"/>
                <a:t>ME</a:t>
              </a:r>
              <a:endParaRPr lang="de-CH" sz="2100" dirty="0"/>
            </a:p>
          </p:txBody>
        </p:sp>
        <p:sp>
          <p:nvSpPr>
            <p:cNvPr id="58" name="Textfeld 57"/>
            <p:cNvSpPr txBox="1"/>
            <p:nvPr/>
          </p:nvSpPr>
          <p:spPr>
            <a:xfrm>
              <a:off x="88900" y="4356745"/>
              <a:ext cx="167115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2100" dirty="0" err="1" smtClean="0"/>
                <a:t>Weizen</a:t>
              </a:r>
              <a:r>
                <a:rPr lang="de-CH" sz="2100" baseline="-25000" dirty="0" err="1" smtClean="0"/>
                <a:t>ME</a:t>
              </a:r>
              <a:endParaRPr lang="de-CH" sz="2100" dirty="0"/>
            </a:p>
          </p:txBody>
        </p:sp>
      </p:grpSp>
      <p:sp>
        <p:nvSpPr>
          <p:cNvPr id="25" name="Textfeld 24"/>
          <p:cNvSpPr txBox="1"/>
          <p:nvPr/>
        </p:nvSpPr>
        <p:spPr>
          <a:xfrm>
            <a:off x="7105907" y="3321918"/>
            <a:ext cx="2552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100" dirty="0" smtClean="0"/>
              <a:t>ME Anpassung</a:t>
            </a:r>
            <a:endParaRPr lang="de-CH" sz="2100" dirty="0"/>
          </a:p>
        </p:txBody>
      </p:sp>
      <p:cxnSp>
        <p:nvCxnSpPr>
          <p:cNvPr id="27" name="Gerade Verbindung mit Pfeil 26"/>
          <p:cNvCxnSpPr/>
          <p:nvPr/>
        </p:nvCxnSpPr>
        <p:spPr bwMode="auto">
          <a:xfrm>
            <a:off x="5715257" y="1464543"/>
            <a:ext cx="0" cy="185404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Gerade Verbindung mit Pfeil 38"/>
          <p:cNvCxnSpPr/>
          <p:nvPr/>
        </p:nvCxnSpPr>
        <p:spPr bwMode="auto">
          <a:xfrm>
            <a:off x="5714305" y="1488990"/>
            <a:ext cx="0" cy="226885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Gerade Verbindung mit Pfeil 44"/>
          <p:cNvCxnSpPr/>
          <p:nvPr/>
        </p:nvCxnSpPr>
        <p:spPr bwMode="auto">
          <a:xfrm flipH="1">
            <a:off x="3080468" y="4221078"/>
            <a:ext cx="15719" cy="59055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Gerade Verbindung mit Pfeil 28"/>
          <p:cNvCxnSpPr/>
          <p:nvPr/>
        </p:nvCxnSpPr>
        <p:spPr bwMode="auto">
          <a:xfrm flipH="1">
            <a:off x="3164922" y="4214553"/>
            <a:ext cx="10540" cy="2407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extfeld 1"/>
          <p:cNvSpPr txBox="1"/>
          <p:nvPr/>
        </p:nvSpPr>
        <p:spPr>
          <a:xfrm>
            <a:off x="726628" y="6296970"/>
            <a:ext cx="37401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100" dirty="0" smtClean="0"/>
              <a:t>ME = Maximum Entropie</a:t>
            </a:r>
            <a:endParaRPr lang="de-CH" sz="2100" dirty="0"/>
          </a:p>
        </p:txBody>
      </p:sp>
    </p:spTree>
    <p:extLst>
      <p:ext uri="{BB962C8B-B14F-4D97-AF65-F5344CB8AC3E}">
        <p14:creationId xmlns:p14="http://schemas.microsoft.com/office/powerpoint/2010/main" val="357869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groscope_PowerPoint-Präsentation_2013_d">
  <a:themeElements>
    <a:clrScheme name="ART_PPT-Vorlage_deutsc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T_PPT-Vorlage_deutsc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RT_PPT-Vorlage_deutsc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Agroscope_2014_de</Template>
  <TotalTime>0</TotalTime>
  <Words>692</Words>
  <Application>Microsoft Office PowerPoint</Application>
  <PresentationFormat>Bildschirmpräsentation (4:3)</PresentationFormat>
  <Paragraphs>130</Paragraphs>
  <Slides>16</Slides>
  <Notes>6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Agroscope_PowerPoint-Präsentation_2013_d</vt:lpstr>
      <vt:lpstr>  </vt:lpstr>
      <vt:lpstr>Übersicht</vt:lpstr>
      <vt:lpstr>Beurteilung der Rentabilität</vt:lpstr>
      <vt:lpstr>Betriebszweige</vt:lpstr>
      <vt:lpstr>Datenverfügbarkeit  für den Betriebszweig Weizen</vt:lpstr>
      <vt:lpstr>Gemeinkostenallokation (1/2)</vt:lpstr>
      <vt:lpstr>Gemeinkostenallokation (2/2)</vt:lpstr>
      <vt:lpstr>Maximum Entropie-Modell (1/3)</vt:lpstr>
      <vt:lpstr>PowerPoint-Präsentation</vt:lpstr>
      <vt:lpstr>Maximum Entropie-Modell (3/3)</vt:lpstr>
      <vt:lpstr>Beispiel Weizen</vt:lpstr>
      <vt:lpstr>Kosten-Leistungsrechnung für Weizen (je Hektare)</vt:lpstr>
      <vt:lpstr>Schlussfolgerungen</vt:lpstr>
      <vt:lpstr>PowerPoint-Präsentation</vt:lpstr>
      <vt:lpstr>PowerPoint-Präsentation</vt:lpstr>
      <vt:lpstr>Vollkosten Weizen (je Hektare)</vt:lpstr>
    </vt:vector>
  </TitlesOfParts>
  <Company>Bundesverwaltung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Dux Dunja Agroscope</dc:creator>
  <cp:keywords>Power Point</cp:keywords>
  <cp:lastModifiedBy>Markus</cp:lastModifiedBy>
  <cp:revision>142</cp:revision>
  <cp:lastPrinted>2016-01-20T09:56:05Z</cp:lastPrinted>
  <dcterms:created xsi:type="dcterms:W3CDTF">2015-09-28T06:40:54Z</dcterms:created>
  <dcterms:modified xsi:type="dcterms:W3CDTF">2016-01-20T21:05:26Z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tilisation">
    <vt:lpwstr/>
  </property>
  <property fmtid="{D5CDD505-2E9C-101B-9397-08002B2CF9AE}" pid="3" name="Date de mise en application">
    <vt:lpwstr>2007-07-17T00:00:00Z</vt:lpwstr>
  </property>
  <property fmtid="{D5CDD505-2E9C-101B-9397-08002B2CF9AE}" pid="4" name="ContentType">
    <vt:lpwstr>Document</vt:lpwstr>
  </property>
  <property fmtid="{D5CDD505-2E9C-101B-9397-08002B2CF9AE}" pid="5" name="Langue">
    <vt:lpwstr>I</vt:lpwstr>
  </property>
  <property fmtid="{D5CDD505-2E9C-101B-9397-08002B2CF9AE}" pid="6" name="Resp./Verantw.">
    <vt:lpwstr>Resp. processus / Prozess Verantw.</vt:lpwstr>
  </property>
  <property fmtid="{D5CDD505-2E9C-101B-9397-08002B2CF9AE}" pid="7" name="Process">
    <vt:lpwstr>Administration</vt:lpwstr>
  </property>
  <property fmtid="{D5CDD505-2E9C-101B-9397-08002B2CF9AE}" pid="8" name="Category">
    <vt:lpwstr>Form</vt:lpwstr>
  </property>
  <property fmtid="{D5CDD505-2E9C-101B-9397-08002B2CF9AE}" pid="9" name="Item Language">
    <vt:lpwstr>German</vt:lpwstr>
  </property>
  <property fmtid="{D5CDD505-2E9C-101B-9397-08002B2CF9AE}" pid="10" name="English Version">
    <vt:lpwstr>13</vt:lpwstr>
  </property>
  <property fmtid="{D5CDD505-2E9C-101B-9397-08002B2CF9AE}" pid="11" name="Italian Version">
    <vt:lpwstr>12</vt:lpwstr>
  </property>
  <property fmtid="{D5CDD505-2E9C-101B-9397-08002B2CF9AE}" pid="12" name="French Version">
    <vt:lpwstr>10</vt:lpwstr>
  </property>
  <property fmtid="{D5CDD505-2E9C-101B-9397-08002B2CF9AE}" pid="13" name="German Version">
    <vt:lpwstr>11</vt:lpwstr>
  </property>
  <property fmtid="{D5CDD505-2E9C-101B-9397-08002B2CF9AE}" pid="14" name="display_urn:schemas-microsoft-com:office:office#In_x0020_charge">
    <vt:lpwstr>Rusterholz Peter ACW</vt:lpwstr>
  </property>
  <property fmtid="{D5CDD505-2E9C-101B-9397-08002B2CF9AE}" pid="15" name="In charge">
    <vt:lpwstr>102</vt:lpwstr>
  </property>
</Properties>
</file>