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9" r:id="rId2"/>
    <p:sldMasterId id="2147483781" r:id="rId3"/>
    <p:sldMasterId id="2147483803" r:id="rId4"/>
    <p:sldMasterId id="2147483867" r:id="rId5"/>
    <p:sldMasterId id="2147483874" r:id="rId6"/>
    <p:sldMasterId id="2147483705" r:id="rId7"/>
    <p:sldMasterId id="2147483879" r:id="rId8"/>
  </p:sldMasterIdLst>
  <p:notesMasterIdLst>
    <p:notesMasterId r:id="rId22"/>
  </p:notesMasterIdLst>
  <p:handoutMasterIdLst>
    <p:handoutMasterId r:id="rId23"/>
  </p:handoutMasterIdLst>
  <p:sldIdLst>
    <p:sldId id="282" r:id="rId9"/>
    <p:sldId id="759" r:id="rId10"/>
    <p:sldId id="642" r:id="rId11"/>
    <p:sldId id="673" r:id="rId12"/>
    <p:sldId id="631" r:id="rId13"/>
    <p:sldId id="712" r:id="rId14"/>
    <p:sldId id="771" r:id="rId15"/>
    <p:sldId id="713" r:id="rId16"/>
    <p:sldId id="772" r:id="rId17"/>
    <p:sldId id="714" r:id="rId18"/>
    <p:sldId id="769" r:id="rId19"/>
    <p:sldId id="764" r:id="rId20"/>
    <p:sldId id="770" r:id="rId21"/>
  </p:sldIdLst>
  <p:sldSz cx="9144000" cy="6858000" type="screen4x3"/>
  <p:notesSz cx="7099300" cy="1023461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19">
          <p15:clr>
            <a:srgbClr val="A4A3A4"/>
          </p15:clr>
        </p15:guide>
        <p15:guide id="2" orient="horz" pos="147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3756">
          <p15:clr>
            <a:srgbClr val="A4A3A4"/>
          </p15:clr>
        </p15:guide>
        <p15:guide id="5" pos="339">
          <p15:clr>
            <a:srgbClr val="A4A3A4"/>
          </p15:clr>
        </p15:guide>
        <p15:guide id="6" pos="56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F9C35"/>
    <a:srgbClr val="FFFFFF"/>
    <a:srgbClr val="34B233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FD4443E-F989-4FC4-A0C8-D5A2AF1F390B}" styleName="Stijl, donker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jl, donker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ijl, donker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ijl, donker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074" autoAdjust="0"/>
  </p:normalViewPr>
  <p:slideViewPr>
    <p:cSldViewPr snapToGrid="0" showGuides="1">
      <p:cViewPr varScale="1">
        <p:scale>
          <a:sx n="78" d="100"/>
          <a:sy n="78" d="100"/>
        </p:scale>
        <p:origin x="900" y="90"/>
      </p:cViewPr>
      <p:guideLst>
        <p:guide orient="horz" pos="1219"/>
        <p:guide orient="horz" pos="147"/>
        <p:guide orient="horz"/>
        <p:guide orient="horz" pos="3756"/>
        <p:guide pos="339"/>
        <p:guide pos="56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6" d="100"/>
        <a:sy n="136" d="100"/>
      </p:scale>
      <p:origin x="0" y="0"/>
    </p:cViewPr>
  </p:sorterViewPr>
  <p:notesViewPr>
    <p:cSldViewPr snapToGrid="0">
      <p:cViewPr>
        <p:scale>
          <a:sx n="285" d="100"/>
          <a:sy n="285" d="100"/>
        </p:scale>
        <p:origin x="-1469" y="-142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73205512087128"/>
          <c:y val="3.6512048522936977E-2"/>
          <c:w val="0.77804295942720758"/>
          <c:h val="0.7062780269058296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tagetes 1998</c:v>
                </c:pt>
              </c:strCache>
            </c:strRef>
          </c:tx>
          <c:spPr>
            <a:ln w="12677">
              <a:solidFill>
                <a:srgbClr val="FF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412</c:v>
                </c:pt>
                <c:pt idx="1">
                  <c:v>6</c:v>
                </c:pt>
                <c:pt idx="2">
                  <c:v>24</c:v>
                </c:pt>
                <c:pt idx="3">
                  <c:v>37</c:v>
                </c:pt>
              </c:numCache>
            </c:numRef>
          </c:val>
          <c:smooth val="0"/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B677-42CF-801D-3844892EDF8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facelia 1998</c:v>
                </c:pt>
              </c:strCache>
            </c:strRef>
          </c:tx>
          <c:spPr>
            <a:ln w="12677">
              <a:solidFill>
                <a:srgbClr val="002060"/>
              </a:solidFill>
              <a:prstDash val="solid"/>
            </a:ln>
          </c:spPr>
          <c:marker>
            <c:symbol val="square"/>
            <c:size val="4"/>
            <c:spPr>
              <a:solidFill>
                <a:schemeClr val="accent2"/>
              </a:solidFill>
              <a:ln>
                <a:solidFill>
                  <a:srgbClr val="002060"/>
                </a:solidFill>
                <a:prstDash val="solid"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412</c:v>
                </c:pt>
                <c:pt idx="1">
                  <c:v>388</c:v>
                </c:pt>
                <c:pt idx="2">
                  <c:v>344</c:v>
                </c:pt>
                <c:pt idx="3">
                  <c:v>749</c:v>
                </c:pt>
              </c:numCache>
            </c:numRef>
          </c:val>
          <c:smooth val="0"/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B677-42CF-801D-3844892EDF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51456"/>
        <c:axId val="176660864"/>
      </c:lineChart>
      <c:catAx>
        <c:axId val="170051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5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 dirty="0" err="1"/>
                  <a:t> Populationsdichte </a:t>
                </a:r>
                <a:r>
                  <a:rPr lang="nl-NL" baseline="0" dirty="0" err="1"/>
                  <a:t>im Frühjahr </a:t>
                </a:r>
                <a:endParaRPr lang="nl-NL" dirty="0"/>
              </a:p>
            </c:rich>
          </c:tx>
          <c:layout>
            <c:manualLayout>
              <c:xMode val="edge"/>
              <c:yMode val="edge"/>
              <c:x val="0.26014319809069214"/>
              <c:y val="0.89910313901345318"/>
            </c:manualLayout>
          </c:layout>
          <c:overlay val="0"/>
          <c:spPr>
            <a:noFill/>
            <a:ln w="25354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6660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6608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196" b="0" i="1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 sz="1597" b="0" i="0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P. penetrans </a:t>
                </a:r>
                <a:r>
                  <a:rPr lang="nl-NL" sz="1200" b="1" i="0" u="none" strike="noStrike" baseline="0" dirty="0">
                    <a:solidFill>
                      <a:srgbClr val="000000"/>
                    </a:solidFill>
                    <a:latin typeface="News Gothic"/>
                    <a:cs typeface="Arial"/>
                  </a:rPr>
                  <a:t>pro 100 ml </a:t>
                </a:r>
                <a:endParaRPr lang="nl-NL" sz="1000" dirty="0"/>
              </a:p>
            </c:rich>
          </c:tx>
          <c:layout>
            <c:manualLayout>
              <c:xMode val="edge"/>
              <c:yMode val="edge"/>
              <c:x val="0"/>
              <c:y val="8.2959641255605412E-2"/>
            </c:manualLayout>
          </c:layout>
          <c:overlay val="0"/>
          <c:spPr>
            <a:noFill/>
            <a:ln w="25354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0051456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  <c:showDLblsOverMax val="0"/>
  </c:chart>
  <c:spPr>
    <a:solidFill>
      <a:srgbClr val="92D050">
        <a:alpha val="72000"/>
      </a:srgbClr>
    </a:solidFill>
    <a:ln>
      <a:noFill/>
    </a:ln>
  </c:spPr>
  <c:txPr>
    <a:bodyPr/>
    <a:lstStyle/>
    <a:p>
      <a:pPr>
        <a:defRPr sz="1797" b="1" i="0" u="none" strike="noStrike" baseline="0">
          <a:solidFill>
            <a:schemeClr val="tx1"/>
          </a:solidFill>
          <a:latin typeface="News Gothic"/>
          <a:ea typeface="News Gothic"/>
          <a:cs typeface="News Gothic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12319553805773"/>
          <c:y val="4.2210875984251967E-2"/>
          <c:w val="0.76464041994750653"/>
          <c:h val="0.59417568897637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Pf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Blad1!$A$2:$A$9</c:f>
              <c:strCache>
                <c:ptCount val="8"/>
                <c:pt idx="0">
                  <c:v>Zwarte braak</c:v>
                </c:pt>
                <c:pt idx="1">
                  <c:v>Japanse haver-T1</c:v>
                </c:pt>
                <c:pt idx="2">
                  <c:v>Japanse haver-T2</c:v>
                </c:pt>
                <c:pt idx="3">
                  <c:v>Japanse haver-T3</c:v>
                </c:pt>
                <c:pt idx="4">
                  <c:v>Tagetes-T1</c:v>
                </c:pt>
                <c:pt idx="5">
                  <c:v>Tagetes-T2</c:v>
                </c:pt>
                <c:pt idx="6">
                  <c:v>Tagetes-T3</c:v>
                </c:pt>
                <c:pt idx="7">
                  <c:v>gb-mengsel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252.9</c:v>
                </c:pt>
                <c:pt idx="1">
                  <c:v>279.2</c:v>
                </c:pt>
                <c:pt idx="2">
                  <c:v>331.3</c:v>
                </c:pt>
                <c:pt idx="3">
                  <c:v>257.10000000000002</c:v>
                </c:pt>
                <c:pt idx="4">
                  <c:v>8.8000000000000007</c:v>
                </c:pt>
                <c:pt idx="5">
                  <c:v>26.2</c:v>
                </c:pt>
                <c:pt idx="6">
                  <c:v>268.2</c:v>
                </c:pt>
                <c:pt idx="7">
                  <c:v>1111.5</c:v>
                </c:pt>
              </c:numCache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E229-4EBF-8075-9E0A557242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750976"/>
        <c:axId val="134752512"/>
      </c:barChart>
      <c:catAx>
        <c:axId val="134750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34752512"/>
        <c:crosses val="autoZero"/>
        <c:auto val="1"/>
        <c:lblAlgn val="ctr"/>
        <c:lblOffset val="100"/>
        <c:noMultiLvlLbl val="0"/>
      </c:catAx>
      <c:valAx>
        <c:axId val="1347525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nl-NL" b="0" i="1" dirty="0" err="1"/>
                  <a:t>P.penetrans </a:t>
                </a:r>
              </a:p>
              <a:p>
                <a:pPr>
                  <a:defRPr b="0"/>
                </a:pPr>
                <a:r>
                  <a:rPr lang="nl-NL" b="0" dirty="0"/>
                  <a:t>(N/100 ml Boden)</a:t>
                </a:r>
              </a:p>
              <a:p>
                <a:pPr>
                  <a:defRPr b="0"/>
                </a:pPr>
                <a:endParaRPr lang="nl-NL" b="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4750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r>
              <a:rPr lang="nl-NL" dirty="0"/>
              <a:t>14 december 2017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86" y="9721106"/>
            <a:ext cx="2253933" cy="421140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692331"/>
            <a:ext cx="3076363" cy="540506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16640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B28DC8BB-9651-49E5-89D4-AE9607E0AF31}" type="slidenum">
              <a:rPr lang="nl-NL" smtClean="0"/>
              <a:t>‹N°›</a:t>
            </a:fld>
            <a:endParaRPr lang="nl-NL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77" y="9721106"/>
            <a:ext cx="2217437" cy="51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13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C5577C93-F9CF-4927-9F50-055434CC2C4C}" type="datetimeFigureOut">
              <a:rPr lang="nl-NL" smtClean="0"/>
              <a:t>3-8-2021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nl-NL"/>
              <a:t>Klicken Sie, um die Modelle zu bearbeiten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Ebene</a:t>
            </a:r>
          </a:p>
          <a:p>
            <a:pPr lvl="3"/>
            <a:r>
              <a:rPr lang="nl-NL"/>
              <a:t>Vierde Ebene</a:t>
            </a:r>
          </a:p>
          <a:p>
            <a:pPr lvl="4"/>
            <a:r>
              <a:rPr lang="nl-NL"/>
              <a:t>Vijfde-Ebene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00C4D53B-2A5F-46DB-9092-7AB52C1222F8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586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r>
              <a:rPr lang="de-DE" baseline="0" dirty="0"/>
              <a:t>Mein Name ist Leendert Molendijk, Senior </a:t>
            </a:r>
            <a:r>
              <a:rPr lang="de-DE" baseline="0" dirty="0" err="1"/>
              <a:t>Nematologe der </a:t>
            </a:r>
            <a:r>
              <a:rPr lang="de-DE" baseline="0" dirty="0"/>
              <a:t>Station für angewandte Forschung in Ackerbau und Feldgemüsebau. Seit 2000 Teil der Universität Wageningen. </a:t>
            </a:r>
            <a:endParaRPr lang="en-GB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16021-3BFF-46BC-925E-556648589E4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Für HZPC (vertraulich)</a:t>
            </a:r>
          </a:p>
        </p:txBody>
      </p:sp>
    </p:spTree>
    <p:extLst>
      <p:ext uri="{BB962C8B-B14F-4D97-AF65-F5344CB8AC3E}">
        <p14:creationId xmlns:p14="http://schemas.microsoft.com/office/powerpoint/2010/main" val="3972049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Die durchschnittliche Pi-Kontamination beträgt 300 Pp/100 ml Boden. Die Unterschiede zwischen den Durchschnittswerten der Objekte sind gering und nicht signifikant.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Tagetes, die zwischen Mitte Juli und Mitte August gesät werden, bekämpfen Pratylenchus sehr effektiv.  Die Gründüngungsmischung (</a:t>
            </a:r>
            <a:r>
              <a:rPr lang="en-US" dirty="0" err="1"/>
              <a:t>gb-mengsel</a:t>
            </a:r>
            <a:r>
              <a:rPr lang="en-US" dirty="0"/>
              <a:t>) erhöht die Populationen viel zu stark.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C4D53B-2A5F-46DB-9092-7AB52C1222F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004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4D53B-2A5F-46DB-9092-7AB52C1222F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7809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 dirty="0"/>
              <a:t>Parasitäre Fadenwürmer sind </a:t>
            </a:r>
            <a:r>
              <a:rPr lang="de-DE" altLang="en-US" dirty="0" smtClean="0"/>
              <a:t>alle</a:t>
            </a:r>
            <a:r>
              <a:rPr lang="de-DE" altLang="en-US" baseline="0" dirty="0" smtClean="0"/>
              <a:t> </a:t>
            </a:r>
            <a:r>
              <a:rPr lang="de-DE" altLang="en-US" baseline="0" smtClean="0"/>
              <a:t>b</a:t>
            </a:r>
            <a:r>
              <a:rPr lang="de-DE" altLang="en-US" smtClean="0"/>
              <a:t>iotrophe</a:t>
            </a:r>
            <a:r>
              <a:rPr lang="de-DE" altLang="en-US" dirty="0"/>
              <a:t>. Wie viele von Ihnen haben in ihrem Leben schon einmal eine </a:t>
            </a:r>
            <a:r>
              <a:rPr lang="de-DE" altLang="en-US" dirty="0" err="1"/>
              <a:t>Nematodeninfektion </a:t>
            </a:r>
            <a:r>
              <a:rPr lang="de-DE" altLang="en-US" dirty="0"/>
              <a:t>erlebt? 1,4 Milliarden Menschen auf der Welt sind infiziert. Wie kommt es, dass so wenig über Nematoden bekannt ist? 10 % der weltweiten Nahrungsmittelproduktion gehen durch pflanzenparasitische Nematoden verloren. </a:t>
            </a:r>
            <a:endParaRPr lang="en-US" alt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DD8B80-6CDA-4A68-AAA5-02C94664E15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Universität Wageningen - PHP21806</a:t>
            </a:r>
          </a:p>
        </p:txBody>
      </p:sp>
    </p:spTree>
    <p:extLst>
      <p:ext uri="{BB962C8B-B14F-4D97-AF65-F5344CB8AC3E}">
        <p14:creationId xmlns:p14="http://schemas.microsoft.com/office/powerpoint/2010/main" val="3225324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altLang="en-US" dirty="0"/>
              <a:t>Dauer vom Ei bis </a:t>
            </a:r>
            <a:r>
              <a:rPr lang="en-GB" altLang="en-US" dirty="0" err="1"/>
              <a:t>zum</a:t>
            </a:r>
            <a:r>
              <a:rPr lang="en-GB" altLang="en-US" dirty="0"/>
              <a:t> </a:t>
            </a:r>
            <a:r>
              <a:rPr lang="en-GB" altLang="en-US" dirty="0" err="1" smtClean="0"/>
              <a:t>Adulttier</a:t>
            </a:r>
            <a:r>
              <a:rPr lang="en-GB" altLang="en-US" dirty="0" smtClean="0"/>
              <a:t> </a:t>
            </a:r>
            <a:r>
              <a:rPr lang="en-GB" altLang="en-US" dirty="0"/>
              <a:t>45-65 d</a:t>
            </a:r>
          </a:p>
          <a:p>
            <a:r>
              <a:rPr lang="en-GB" altLang="en-US" dirty="0"/>
              <a:t>Die Tiere überwintern als Eier, Jungtiere </a:t>
            </a:r>
            <a:r>
              <a:rPr lang="en-GB" altLang="en-US" dirty="0" err="1"/>
              <a:t>oder</a:t>
            </a:r>
            <a:r>
              <a:rPr lang="en-GB" altLang="en-US" dirty="0"/>
              <a:t> </a:t>
            </a:r>
            <a:r>
              <a:rPr lang="en-GB" altLang="en-US" dirty="0" err="1" smtClean="0"/>
              <a:t>Adulte</a:t>
            </a:r>
            <a:r>
              <a:rPr lang="en-GB" altLang="en-US" dirty="0" smtClean="0"/>
              <a:t> </a:t>
            </a:r>
            <a:r>
              <a:rPr lang="en-GB" altLang="en-US" dirty="0"/>
              <a:t>(keine eierlegenden Weibchen).</a:t>
            </a:r>
          </a:p>
          <a:p>
            <a:r>
              <a:rPr lang="en-GB" altLang="en-US" dirty="0"/>
              <a:t>Die Eier werden in die Wurzeln und in den Boden abgegeben.</a:t>
            </a:r>
          </a:p>
        </p:txBody>
      </p:sp>
      <p:sp>
        <p:nvSpPr>
          <p:cNvPr id="28676" name="Date Placehold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20750">
              <a:spcBef>
                <a:spcPct val="50000"/>
              </a:spcBef>
              <a:defRPr sz="2400">
                <a:solidFill>
                  <a:schemeClr val="tx1"/>
                </a:solidFill>
                <a:latin typeface="News Gothic" panose="020B0500000000000000" pitchFamily="34" charset="0"/>
              </a:defRPr>
            </a:lvl1pPr>
            <a:lvl2pPr marL="742950" indent="-285750" defTabSz="920750">
              <a:spcBef>
                <a:spcPct val="50000"/>
              </a:spcBef>
              <a:defRPr sz="2400">
                <a:solidFill>
                  <a:schemeClr val="tx1"/>
                </a:solidFill>
                <a:latin typeface="News Gothic" panose="020B0500000000000000" pitchFamily="34" charset="0"/>
              </a:defRPr>
            </a:lvl2pPr>
            <a:lvl3pPr marL="1143000" indent="-228600" defTabSz="920750">
              <a:spcBef>
                <a:spcPct val="50000"/>
              </a:spcBef>
              <a:defRPr sz="2400">
                <a:solidFill>
                  <a:schemeClr val="tx1"/>
                </a:solidFill>
                <a:latin typeface="News Gothic" panose="020B0500000000000000" pitchFamily="34" charset="0"/>
              </a:defRPr>
            </a:lvl3pPr>
            <a:lvl4pPr marL="1600200" indent="-228600" defTabSz="920750">
              <a:spcBef>
                <a:spcPct val="50000"/>
              </a:spcBef>
              <a:defRPr sz="2400">
                <a:solidFill>
                  <a:schemeClr val="tx1"/>
                </a:solidFill>
                <a:latin typeface="News Gothic" panose="020B0500000000000000" pitchFamily="34" charset="0"/>
              </a:defRPr>
            </a:lvl4pPr>
            <a:lvl5pPr marL="2057400" indent="-228600" defTabSz="920750">
              <a:spcBef>
                <a:spcPct val="50000"/>
              </a:spcBef>
              <a:defRPr sz="2400">
                <a:solidFill>
                  <a:schemeClr val="tx1"/>
                </a:solidFill>
                <a:latin typeface="News Gothic" panose="020B0500000000000000" pitchFamily="34" charset="0"/>
              </a:defRPr>
            </a:lvl5pPr>
            <a:lvl6pPr marL="25146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anose="020B0500000000000000" pitchFamily="34" charset="0"/>
              </a:defRPr>
            </a:lvl6pPr>
            <a:lvl7pPr marL="29718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anose="020B0500000000000000" pitchFamily="34" charset="0"/>
              </a:defRPr>
            </a:lvl7pPr>
            <a:lvl8pPr marL="34290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anose="020B0500000000000000" pitchFamily="34" charset="0"/>
              </a:defRPr>
            </a:lvl8pPr>
            <a:lvl9pPr marL="38862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anose="020B0500000000000000" pitchFamily="34" charset="0"/>
              </a:defRPr>
            </a:lvl9pPr>
          </a:lstStyle>
          <a:p>
            <a:fld id="{8167CF90-62DA-4B0E-9B01-673537A7C2D3}" type="datetime1">
              <a:rPr lang="en-GB" altLang="en-US" sz="1000" smtClean="0"/>
              <a:t>03/08/2021</a:t>
            </a:fld>
            <a:endParaRPr lang="en-GB" altLang="en-US" sz="1000"/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20750">
              <a:spcBef>
                <a:spcPct val="50000"/>
              </a:spcBef>
              <a:defRPr sz="2400">
                <a:solidFill>
                  <a:schemeClr val="tx1"/>
                </a:solidFill>
                <a:latin typeface="News Gothic" panose="020B0500000000000000" pitchFamily="34" charset="0"/>
              </a:defRPr>
            </a:lvl1pPr>
            <a:lvl2pPr marL="742950" indent="-285750" defTabSz="920750">
              <a:spcBef>
                <a:spcPct val="50000"/>
              </a:spcBef>
              <a:defRPr sz="2400">
                <a:solidFill>
                  <a:schemeClr val="tx1"/>
                </a:solidFill>
                <a:latin typeface="News Gothic" panose="020B0500000000000000" pitchFamily="34" charset="0"/>
              </a:defRPr>
            </a:lvl2pPr>
            <a:lvl3pPr marL="1143000" indent="-228600" defTabSz="920750">
              <a:spcBef>
                <a:spcPct val="50000"/>
              </a:spcBef>
              <a:defRPr sz="2400">
                <a:solidFill>
                  <a:schemeClr val="tx1"/>
                </a:solidFill>
                <a:latin typeface="News Gothic" panose="020B0500000000000000" pitchFamily="34" charset="0"/>
              </a:defRPr>
            </a:lvl3pPr>
            <a:lvl4pPr marL="1600200" indent="-228600" defTabSz="920750">
              <a:spcBef>
                <a:spcPct val="50000"/>
              </a:spcBef>
              <a:defRPr sz="2400">
                <a:solidFill>
                  <a:schemeClr val="tx1"/>
                </a:solidFill>
                <a:latin typeface="News Gothic" panose="020B0500000000000000" pitchFamily="34" charset="0"/>
              </a:defRPr>
            </a:lvl4pPr>
            <a:lvl5pPr marL="2057400" indent="-228600" defTabSz="920750">
              <a:spcBef>
                <a:spcPct val="50000"/>
              </a:spcBef>
              <a:defRPr sz="2400">
                <a:solidFill>
                  <a:schemeClr val="tx1"/>
                </a:solidFill>
                <a:latin typeface="News Gothic" panose="020B0500000000000000" pitchFamily="34" charset="0"/>
              </a:defRPr>
            </a:lvl5pPr>
            <a:lvl6pPr marL="25146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anose="020B0500000000000000" pitchFamily="34" charset="0"/>
              </a:defRPr>
            </a:lvl6pPr>
            <a:lvl7pPr marL="29718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anose="020B0500000000000000" pitchFamily="34" charset="0"/>
              </a:defRPr>
            </a:lvl7pPr>
            <a:lvl8pPr marL="34290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anose="020B0500000000000000" pitchFamily="34" charset="0"/>
              </a:defRPr>
            </a:lvl8pPr>
            <a:lvl9pPr marL="38862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anose="020B0500000000000000" pitchFamily="34" charset="0"/>
              </a:defRPr>
            </a:lvl9pPr>
          </a:lstStyle>
          <a:p>
            <a:fld id="{DF59A193-CE02-4B02-9D72-548A6A379C29}" type="slidenum">
              <a:rPr lang="en-GB" altLang="en-US" sz="1000"/>
              <a:t>4</a:t>
            </a:fld>
            <a:endParaRPr lang="en-GB" altLang="en-US" sz="1000"/>
          </a:p>
        </p:txBody>
      </p:sp>
    </p:spTree>
    <p:extLst>
      <p:ext uri="{BB962C8B-B14F-4D97-AF65-F5344CB8AC3E}">
        <p14:creationId xmlns:p14="http://schemas.microsoft.com/office/powerpoint/2010/main" val="3322883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45549">
              <a:defRPr sz="2200">
                <a:solidFill>
                  <a:schemeClr val="tx1"/>
                </a:solidFill>
                <a:latin typeface="News Gothic" pitchFamily="34" charset="0"/>
              </a:defRPr>
            </a:lvl1pPr>
            <a:lvl2pPr marL="685817" indent="-263776" defTabSz="845549">
              <a:defRPr sz="2200">
                <a:solidFill>
                  <a:schemeClr val="tx1"/>
                </a:solidFill>
                <a:latin typeface="News Gothic" pitchFamily="34" charset="0"/>
              </a:defRPr>
            </a:lvl2pPr>
            <a:lvl3pPr marL="1055103" indent="-211021" defTabSz="845549">
              <a:defRPr sz="2200">
                <a:solidFill>
                  <a:schemeClr val="tx1"/>
                </a:solidFill>
                <a:latin typeface="News Gothic" pitchFamily="34" charset="0"/>
              </a:defRPr>
            </a:lvl3pPr>
            <a:lvl4pPr marL="1477145" indent="-211021" defTabSz="845549">
              <a:defRPr sz="2200">
                <a:solidFill>
                  <a:schemeClr val="tx1"/>
                </a:solidFill>
                <a:latin typeface="News Gothic" pitchFamily="34" charset="0"/>
              </a:defRPr>
            </a:lvl4pPr>
            <a:lvl5pPr marL="1899186" indent="-211021" defTabSz="845549">
              <a:defRPr sz="2200">
                <a:solidFill>
                  <a:schemeClr val="tx1"/>
                </a:solidFill>
                <a:latin typeface="News Gothic" pitchFamily="34" charset="0"/>
              </a:defRPr>
            </a:lvl5pPr>
            <a:lvl6pPr marL="2321227" indent="-211021" algn="ctr" defTabSz="84554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 pitchFamily="34" charset="0"/>
              </a:defRPr>
            </a:lvl6pPr>
            <a:lvl7pPr marL="2743269" indent="-211021" algn="ctr" defTabSz="84554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 pitchFamily="34" charset="0"/>
              </a:defRPr>
            </a:lvl7pPr>
            <a:lvl8pPr marL="3165310" indent="-211021" algn="ctr" defTabSz="84554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 pitchFamily="34" charset="0"/>
              </a:defRPr>
            </a:lvl8pPr>
            <a:lvl9pPr marL="3587351" indent="-211021" algn="ctr" defTabSz="84554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marL="0" marR="0" lvl="0" indent="0" algn="l" defTabSz="8455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ws Gothic" pitchFamily="34" charset="0"/>
                <a:ea typeface="+mn-ea"/>
                <a:cs typeface="+mn-cs"/>
              </a:rPr>
              <a:t>NICHT FÜR DIE ÖFFENTLICHKEIT BESTIMMT</a:t>
            </a:r>
          </a:p>
        </p:txBody>
      </p:sp>
      <p:sp>
        <p:nvSpPr>
          <p:cNvPr id="152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45549">
              <a:defRPr sz="2200">
                <a:solidFill>
                  <a:schemeClr val="tx1"/>
                </a:solidFill>
                <a:latin typeface="News Gothic" pitchFamily="34" charset="0"/>
              </a:defRPr>
            </a:lvl1pPr>
            <a:lvl2pPr marL="685817" indent="-263776" defTabSz="845549">
              <a:defRPr sz="2200">
                <a:solidFill>
                  <a:schemeClr val="tx1"/>
                </a:solidFill>
                <a:latin typeface="News Gothic" pitchFamily="34" charset="0"/>
              </a:defRPr>
            </a:lvl2pPr>
            <a:lvl3pPr marL="1055103" indent="-211021" defTabSz="845549">
              <a:defRPr sz="2200">
                <a:solidFill>
                  <a:schemeClr val="tx1"/>
                </a:solidFill>
                <a:latin typeface="News Gothic" pitchFamily="34" charset="0"/>
              </a:defRPr>
            </a:lvl3pPr>
            <a:lvl4pPr marL="1477145" indent="-211021" defTabSz="845549">
              <a:defRPr sz="2200">
                <a:solidFill>
                  <a:schemeClr val="tx1"/>
                </a:solidFill>
                <a:latin typeface="News Gothic" pitchFamily="34" charset="0"/>
              </a:defRPr>
            </a:lvl4pPr>
            <a:lvl5pPr marL="1899186" indent="-211021" defTabSz="845549">
              <a:defRPr sz="2200">
                <a:solidFill>
                  <a:schemeClr val="tx1"/>
                </a:solidFill>
                <a:latin typeface="News Gothic" pitchFamily="34" charset="0"/>
              </a:defRPr>
            </a:lvl5pPr>
            <a:lvl6pPr marL="2321227" indent="-211021" algn="ctr" defTabSz="84554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 pitchFamily="34" charset="0"/>
              </a:defRPr>
            </a:lvl6pPr>
            <a:lvl7pPr marL="2743269" indent="-211021" algn="ctr" defTabSz="84554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 pitchFamily="34" charset="0"/>
              </a:defRPr>
            </a:lvl7pPr>
            <a:lvl8pPr marL="3165310" indent="-211021" algn="ctr" defTabSz="84554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 pitchFamily="34" charset="0"/>
              </a:defRPr>
            </a:lvl8pPr>
            <a:lvl9pPr marL="3587351" indent="-211021" algn="ctr" defTabSz="845549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marL="0" marR="0" lvl="0" indent="0" algn="r" defTabSz="8455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DF6630-3A60-4EA3-A029-2E026147812E}" type="slidenum"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ws Gothic" pitchFamily="34" charset="0"/>
                <a:ea typeface="+mn-ea"/>
                <a:cs typeface="+mn-cs"/>
              </a:rPr>
              <a:t>6</a:t>
            </a:fld>
            <a:endParaRPr kumimoji="0" lang="nl-NL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ws Gothic" pitchFamily="34" charset="0"/>
              <a:ea typeface="+mn-ea"/>
              <a:cs typeface="+mn-cs"/>
            </a:endParaRPr>
          </a:p>
        </p:txBody>
      </p:sp>
      <p:sp>
        <p:nvSpPr>
          <p:cNvPr id="152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3613" y="769938"/>
            <a:ext cx="4916487" cy="3687762"/>
          </a:xfrm>
          <a:ln/>
        </p:spPr>
      </p:sp>
      <p:sp>
        <p:nvSpPr>
          <p:cNvPr id="152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794" y="4690017"/>
            <a:ext cx="4976652" cy="355649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07" tIns="43704" rIns="87407" bIns="43704"/>
          <a:lstStyle/>
          <a:p>
            <a:r>
              <a:rPr lang="nl-NL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Tagetes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ist </a:t>
            </a:r>
            <a:r>
              <a:rPr lang="nl-NL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kein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nl-NL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Mittel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nl-NL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gegen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Nematoden 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im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allgemeinen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</a:t>
            </a:r>
            <a:endParaRPr lang="nl-NL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nl-N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Wirkungsweise: Die Bekämpfung von Pratylenchus penetrans </a:t>
            </a:r>
            <a:r>
              <a:rPr lang="nl-NL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durch 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Tagetes wurde </a:t>
            </a:r>
            <a:r>
              <a:rPr lang="nl-NL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bereits 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1957 </a:t>
            </a:r>
            <a:r>
              <a:rPr lang="nl-NL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beschrieben 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(Oostenbrink, 1957). Der </a:t>
            </a:r>
            <a:r>
              <a:rPr lang="nl-NL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Stoff -Terthienyl kommt in 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der </a:t>
            </a:r>
            <a:r>
              <a:rPr lang="nl-NL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Endodermis von 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Tagetes </a:t>
            </a:r>
            <a:r>
              <a:rPr lang="nl-NL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vor 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und </a:t>
            </a:r>
            <a:r>
              <a:rPr lang="nl-NL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kann in Sauerstoffradikale umgewandelt werden, die für 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Nematoden </a:t>
            </a:r>
            <a:r>
              <a:rPr lang="nl-NL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tödlich sind 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(Bakker, 1979). </a:t>
            </a:r>
            <a:r>
              <a:rPr lang="nl-NL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Nur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Nematoden, 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welche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die </a:t>
            </a:r>
            <a:r>
              <a:rPr lang="nl-NL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Endodermis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nl-NL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durchdringen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nl-NL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können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nl-NL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diesen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nl-NL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Umwandlungsprozess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in Gang setzen. </a:t>
            </a:r>
            <a:r>
              <a:rPr lang="nl-NL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Daher ist der Anbau von 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Tagetes nicht </a:t>
            </a:r>
            <a:r>
              <a:rPr lang="nl-NL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gegen 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alle Nematoden </a:t>
            </a:r>
            <a:r>
              <a:rPr lang="nl-NL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wirksam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Nicht alle Tagetes-Arten </a:t>
            </a:r>
            <a:r>
              <a:rPr lang="nl-NL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haben eine gleichermaßen wirksame 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letale </a:t>
            </a:r>
            <a:r>
              <a:rPr lang="nl-NL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Aktivität gegen 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Pratylenchus penetrans. Tagetes minuta </a:t>
            </a:r>
            <a:r>
              <a:rPr lang="nl-NL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und 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Tagetes erecta </a:t>
            </a:r>
            <a:r>
              <a:rPr lang="nl-NL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sind weniger wirksam gegen 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Pratylenchus penetrans als Tagetes patula. (Molendijk,1996). </a:t>
            </a:r>
            <a:endParaRPr lang="nl-NL" sz="1200" b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Modul 3: Vruchtwisseling in de praktijk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700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nematodenabtötende Wirkung beruht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 der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Bildung von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Peroxidase im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befallenen Wurzelgewebe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Kombination mit pflanzlichen Schwefelverbindungen (z.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Terthiophen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die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der Endodermis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vorkommen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wird Ozon (O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gebildet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Nematoden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abtötet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 Reaktion nur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Zellen der Endodermis stattfindet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werden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folglich nur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Pratylenchus-Arten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abgetötet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Sie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einzigen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einheimischen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die in die Endodermis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eindringen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können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4D53B-2A5F-46DB-9092-7AB52C1222F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700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Im Jahr 1998 wurde Tagetes </a:t>
            </a:r>
            <a:r>
              <a:rPr lang="de-DE" dirty="0" err="1"/>
              <a:t>oder Phacelia </a:t>
            </a:r>
            <a:r>
              <a:rPr lang="de-DE" dirty="0"/>
              <a:t>angebaut. Der Tagetes-Effekt war auch in den Jahren 2000 und 2001 noch </a:t>
            </a:r>
            <a:r>
              <a:rPr lang="de-DE" dirty="0" err="1"/>
              <a:t>messbar</a:t>
            </a:r>
            <a:r>
              <a:rPr lang="de-DE" dirty="0"/>
              <a:t>. </a:t>
            </a:r>
          </a:p>
          <a:p>
            <a:r>
              <a:rPr lang="de-DE" dirty="0"/>
              <a:t>Wirkung von </a:t>
            </a:r>
            <a:r>
              <a:rPr lang="de-DE" dirty="0" smtClean="0"/>
              <a:t>Studentenblume (Tagetes) </a:t>
            </a:r>
            <a:r>
              <a:rPr lang="de-DE" dirty="0"/>
              <a:t>auf andere </a:t>
            </a:r>
            <a:r>
              <a:rPr lang="de-DE" dirty="0" err="1"/>
              <a:t>Nematodenarten</a:t>
            </a:r>
            <a:r>
              <a:rPr lang="de-DE" dirty="0"/>
              <a:t>: Der Anbau von </a:t>
            </a:r>
            <a:r>
              <a:rPr lang="de-DE" dirty="0" smtClean="0"/>
              <a:t>Studentenblumen </a:t>
            </a:r>
            <a:r>
              <a:rPr lang="de-DE" dirty="0"/>
              <a:t>ist für die Bekämpfung von anderen Nematoden als Pratylenchus nicht sinnvoll. Für die meisten anderen </a:t>
            </a:r>
            <a:r>
              <a:rPr lang="de-DE" dirty="0" err="1"/>
              <a:t>Nematodenarten</a:t>
            </a:r>
            <a:r>
              <a:rPr lang="de-DE" dirty="0"/>
              <a:t> ist </a:t>
            </a:r>
            <a:r>
              <a:rPr lang="de-DE" dirty="0" smtClean="0"/>
              <a:t>Tagetes </a:t>
            </a:r>
            <a:r>
              <a:rPr lang="de-DE" dirty="0"/>
              <a:t>keine Wirtspflanze. Das bedeutet, dass der Befall mit den meisten anderen Nematoden in einer Kultur von Tagetes patula genauso stark zurückgeht wie in einer Schwarzbrache.  Ausnahmen scheinen </a:t>
            </a:r>
            <a:r>
              <a:rPr lang="de-DE" dirty="0" err="1"/>
              <a:t>Trichodoridennematoden </a:t>
            </a:r>
            <a:r>
              <a:rPr lang="de-DE" dirty="0"/>
              <a:t>und möglicherweise Meloidogyne hapla? zu sein. Der genaue Wirtspflanzenstatus der </a:t>
            </a:r>
            <a:r>
              <a:rPr lang="de-DE" dirty="0" err="1"/>
              <a:t>Trichodoridennematoden </a:t>
            </a:r>
            <a:r>
              <a:rPr lang="de-DE" dirty="0"/>
              <a:t>und von M. hapla ist nicht bekannt. Es gibt deutliche Hinweise darauf, dass sich </a:t>
            </a:r>
            <a:r>
              <a:rPr lang="de-DE" dirty="0" err="1"/>
              <a:t>Trichodoridennematoden </a:t>
            </a:r>
            <a:r>
              <a:rPr lang="de-DE" dirty="0"/>
              <a:t>auf Tagetes patula vermehren können. Wenn Trichodoridennematoden vorhanden sind, wird der Anbau von Tagetes daher nicht empfohlen. Das von </a:t>
            </a:r>
            <a:r>
              <a:rPr lang="de-DE" dirty="0" err="1"/>
              <a:t>Trichodoridennematoden übertragene </a:t>
            </a:r>
            <a:r>
              <a:rPr lang="de-DE" dirty="0"/>
              <a:t>Tobacco rattle virus (TRV) kann sich auch auf Tagetes patula vermehren. Ein einjähriges Brachliegen des Bodens ist wirksam gegen </a:t>
            </a:r>
            <a:r>
              <a:rPr lang="de-DE" dirty="0" err="1"/>
              <a:t>Wurzelknotennematoden, bekämpft </a:t>
            </a:r>
            <a:r>
              <a:rPr lang="de-DE" dirty="0"/>
              <a:t>aber den Pratylenchus-Nematoden nicht so gut wie eine Tagetes-Kultur. Bevor man sich für den Einsatz von Tagetes entscheidet, ist es wichtig zu wissen, um welche Arten von Nematoden es sich handelt.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CB10CD-0A84-4443-BE35-101E861CBBB6}" type="slidenum">
              <a:rPr kumimoji="0" lang="nl-NL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</a:t>
            </a:fld>
            <a:endParaRPr kumimoji="0" lang="nl-NL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Modul 3: Vruchtwisseling in de praktijk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680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Die Niederlande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45D2F-C69D-4D90-B22B-9B2DC58DBD5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4651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Der Versuch begann 1998. Eine Behandlung ist die Bodenbegasung im Herbst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 smtClean="0"/>
              <a:t>Metam-Natrium</a:t>
            </a:r>
            <a:r>
              <a:rPr lang="en-GB" dirty="0" smtClean="0"/>
              <a:t> (</a:t>
            </a:r>
            <a:r>
              <a:rPr lang="en-GB" dirty="0" err="1" smtClean="0"/>
              <a:t>MeNa</a:t>
            </a:r>
            <a:r>
              <a:rPr lang="en-GB" dirty="0" smtClean="0"/>
              <a:t>).  </a:t>
            </a:r>
            <a:r>
              <a:rPr lang="en-GB" dirty="0"/>
              <a:t>Die anderen Behandlungen hatten 1998, 1999 oder 2000 Tagetes. Die Objekte mit Tagetes zeigen eine gute Verbesserung des Ertrags. Sogar besser als mit </a:t>
            </a:r>
            <a:r>
              <a:rPr lang="en-GB" dirty="0" err="1"/>
              <a:t>MeNa</a:t>
            </a:r>
            <a:r>
              <a:rPr lang="en-GB" dirty="0"/>
              <a:t>.</a:t>
            </a:r>
          </a:p>
          <a:p>
            <a:r>
              <a:rPr lang="en-GB" dirty="0"/>
              <a:t>Tagetes wird jetzt regelmäßig in den niederländischen Erdbeeranbau integriert.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4D53B-2A5F-46DB-9092-7AB52C1222F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7558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45D2F-C69D-4D90-B22B-9B2DC58DBD5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4695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</p:spPr>
        <p:txBody>
          <a:bodyPr lIns="36000" r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vierkan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's met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2 vierkante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aande foto's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9143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2" y="230188"/>
            <a:ext cx="8442796" cy="840125"/>
          </a:xfrm>
          <a:noFill/>
          <a:ln w="0"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/tussenslide met ro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 met meerder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2" name="Tijdelijke aanduiding voor afbeelding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3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4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5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1264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34227" y="6533749"/>
            <a:ext cx="2894564" cy="477137"/>
          </a:xfrm>
          <a:prstGeom prst="rect">
            <a:avLst/>
          </a:prstGeom>
        </p:spPr>
        <p:txBody>
          <a:bodyPr lIns="96762" tIns="48381" rIns="96762" bIns="48381"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van de presentatie</a:t>
            </a:r>
          </a:p>
        </p:txBody>
      </p:sp>
    </p:spTree>
    <p:extLst>
      <p:ext uri="{BB962C8B-B14F-4D97-AF65-F5344CB8AC3E}">
        <p14:creationId xmlns:p14="http://schemas.microsoft.com/office/powerpoint/2010/main" val="1941178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888"/>
            <a:ext cx="8229600" cy="1001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38600" cy="209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619500"/>
            <a:ext cx="4038600" cy="209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371600"/>
            <a:ext cx="40386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51125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987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98CA2-E1F1-401D-9CB3-A4BA3DAD6FA3}" type="slidenum">
              <a:rPr lang="de-DE" altLang="en-US"/>
              <a:pPr>
                <a:defRPr/>
              </a:pPr>
              <a:t>‹N°›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181271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888"/>
            <a:ext cx="8229600" cy="1001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09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4038600" cy="209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47611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9963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555" y="838296"/>
            <a:ext cx="8230103" cy="84002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2574" y="2590729"/>
            <a:ext cx="4033573" cy="3810320"/>
          </a:xfrm>
        </p:spPr>
        <p:txBody>
          <a:bodyPr/>
          <a:lstStyle>
            <a:lvl1pPr>
              <a:defRPr sz="2963"/>
            </a:lvl1pPr>
            <a:lvl2pPr>
              <a:defRPr sz="2540"/>
            </a:lvl2pPr>
            <a:lvl3pPr>
              <a:defRPr sz="211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27396" y="2590729"/>
            <a:ext cx="4035254" cy="3810320"/>
          </a:xfrm>
        </p:spPr>
        <p:txBody>
          <a:bodyPr/>
          <a:lstStyle>
            <a:lvl1pPr>
              <a:defRPr sz="2963"/>
            </a:lvl1pPr>
            <a:lvl2pPr>
              <a:defRPr sz="2540"/>
            </a:lvl2pPr>
            <a:lvl3pPr>
              <a:defRPr sz="211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533308" y="6477258"/>
            <a:ext cx="2894564" cy="477137"/>
          </a:xfrm>
          <a:prstGeom prst="rect">
            <a:avLst/>
          </a:prstGeom>
          <a:ln/>
        </p:spPr>
        <p:txBody>
          <a:bodyPr lIns="91420" tIns="45710" rIns="91420" bIns="45710"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Module 3: Vruchtwisseling in de praktijk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516" y="6533749"/>
            <a:ext cx="2133544" cy="477137"/>
          </a:xfrm>
          <a:prstGeom prst="rect">
            <a:avLst/>
          </a:prstGeom>
          <a:ln/>
        </p:spPr>
        <p:txBody>
          <a:bodyPr lIns="91420" tIns="45710" rIns="91420" bIns="45710"/>
          <a:lstStyle>
            <a:lvl1pPr>
              <a:defRPr/>
            </a:lvl1pPr>
          </a:lstStyle>
          <a:p>
            <a:pPr>
              <a:defRPr/>
            </a:pPr>
            <a:fld id="{3D741B0D-2DCA-495E-87ED-E7B6B9C07BF0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160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0" y="369897"/>
            <a:ext cx="8229600" cy="84002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457210" y="1371608"/>
            <a:ext cx="8229600" cy="4343400"/>
          </a:xfrm>
        </p:spPr>
        <p:txBody>
          <a:bodyPr/>
          <a:lstStyle/>
          <a:p>
            <a:pPr lvl="0"/>
            <a:endParaRPr lang="nl-NL" noProof="0"/>
          </a:p>
        </p:txBody>
      </p:sp>
      <p:pic>
        <p:nvPicPr>
          <p:cNvPr id="1843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876" y="6096224"/>
            <a:ext cx="2362018" cy="49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32682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77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tekst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5827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3" y="406800"/>
            <a:ext cx="8229600" cy="84288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36" y="6172430"/>
            <a:ext cx="2362018" cy="49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33897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555" y="838296"/>
            <a:ext cx="8230103" cy="84002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2574" y="2590729"/>
            <a:ext cx="4033573" cy="3810320"/>
          </a:xfrm>
        </p:spPr>
        <p:txBody>
          <a:bodyPr/>
          <a:lstStyle>
            <a:lvl1pPr>
              <a:defRPr sz="2963"/>
            </a:lvl1pPr>
            <a:lvl2pPr>
              <a:defRPr sz="2540"/>
            </a:lvl2pPr>
            <a:lvl3pPr>
              <a:defRPr sz="211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27396" y="2590729"/>
            <a:ext cx="4035254" cy="3810320"/>
          </a:xfrm>
        </p:spPr>
        <p:txBody>
          <a:bodyPr/>
          <a:lstStyle>
            <a:lvl1pPr>
              <a:defRPr sz="2963"/>
            </a:lvl1pPr>
            <a:lvl2pPr>
              <a:defRPr sz="2540"/>
            </a:lvl2pPr>
            <a:lvl3pPr>
              <a:defRPr sz="211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533308" y="6477258"/>
            <a:ext cx="2894564" cy="477137"/>
          </a:xfrm>
          <a:prstGeom prst="rect">
            <a:avLst/>
          </a:prstGeom>
          <a:ln/>
        </p:spPr>
        <p:txBody>
          <a:bodyPr lIns="91420" tIns="45710" rIns="91420" bIns="45710"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Module 3: Vruchtwisseling in de praktijk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516" y="6533749"/>
            <a:ext cx="2133544" cy="477137"/>
          </a:xfrm>
          <a:prstGeom prst="rect">
            <a:avLst/>
          </a:prstGeom>
          <a:ln/>
        </p:spPr>
        <p:txBody>
          <a:bodyPr lIns="91420" tIns="45710" rIns="91420" bIns="45710"/>
          <a:lstStyle>
            <a:lvl1pPr>
              <a:defRPr/>
            </a:lvl1pPr>
          </a:lstStyle>
          <a:p>
            <a:pPr>
              <a:defRPr/>
            </a:pPr>
            <a:fld id="{3D741B0D-2DCA-495E-87ED-E7B6B9C07BF0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8519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958" y="273852"/>
            <a:ext cx="8230104" cy="84002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6948" y="1535579"/>
            <a:ext cx="4040294" cy="640103"/>
          </a:xfrm>
        </p:spPr>
        <p:txBody>
          <a:bodyPr anchor="b"/>
          <a:lstStyle>
            <a:lvl1pPr marL="0" indent="0">
              <a:buNone/>
              <a:defRPr sz="2540" b="1"/>
            </a:lvl1pPr>
            <a:lvl2pPr marL="482519" indent="0">
              <a:buNone/>
              <a:defRPr sz="2116" b="1"/>
            </a:lvl2pPr>
            <a:lvl3pPr marL="965039" indent="0">
              <a:buNone/>
              <a:defRPr sz="1905" b="1"/>
            </a:lvl3pPr>
            <a:lvl4pPr marL="1447563" indent="0">
              <a:buNone/>
              <a:defRPr sz="1693" b="1"/>
            </a:lvl4pPr>
            <a:lvl5pPr marL="1930074" indent="0">
              <a:buNone/>
              <a:defRPr sz="1693" b="1"/>
            </a:lvl5pPr>
            <a:lvl6pPr marL="2412595" indent="0">
              <a:buNone/>
              <a:defRPr sz="1693" b="1"/>
            </a:lvl6pPr>
            <a:lvl7pPr marL="2895119" indent="0">
              <a:buNone/>
              <a:defRPr sz="1693" b="1"/>
            </a:lvl7pPr>
            <a:lvl8pPr marL="3377629" indent="0">
              <a:buNone/>
              <a:defRPr sz="1693" b="1"/>
            </a:lvl8pPr>
            <a:lvl9pPr marL="3860151" indent="0">
              <a:buNone/>
              <a:defRPr sz="1693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6948" y="2175677"/>
            <a:ext cx="4040294" cy="3949818"/>
          </a:xfrm>
        </p:spPr>
        <p:txBody>
          <a:bodyPr/>
          <a:lstStyle>
            <a:lvl1pPr>
              <a:defRPr sz="2540"/>
            </a:lvl1pPr>
            <a:lvl2pPr>
              <a:defRPr sz="2116"/>
            </a:lvl2pPr>
            <a:lvl3pPr>
              <a:defRPr sz="1905"/>
            </a:lvl3pPr>
            <a:lvl4pPr>
              <a:defRPr sz="1693"/>
            </a:lvl4pPr>
            <a:lvl5pPr>
              <a:defRPr sz="1693"/>
            </a:lvl5pPr>
            <a:lvl6pPr>
              <a:defRPr sz="1693"/>
            </a:lvl6pPr>
            <a:lvl7pPr>
              <a:defRPr sz="1693"/>
            </a:lvl7pPr>
            <a:lvl8pPr>
              <a:defRPr sz="1693"/>
            </a:lvl8pPr>
            <a:lvl9pPr>
              <a:defRPr sz="1693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84" y="1535579"/>
            <a:ext cx="4041974" cy="640103"/>
          </a:xfrm>
        </p:spPr>
        <p:txBody>
          <a:bodyPr anchor="b"/>
          <a:lstStyle>
            <a:lvl1pPr marL="0" indent="0">
              <a:buNone/>
              <a:defRPr sz="2540" b="1"/>
            </a:lvl1pPr>
            <a:lvl2pPr marL="482519" indent="0">
              <a:buNone/>
              <a:defRPr sz="2116" b="1"/>
            </a:lvl2pPr>
            <a:lvl3pPr marL="965039" indent="0">
              <a:buNone/>
              <a:defRPr sz="1905" b="1"/>
            </a:lvl3pPr>
            <a:lvl4pPr marL="1447563" indent="0">
              <a:buNone/>
              <a:defRPr sz="1693" b="1"/>
            </a:lvl4pPr>
            <a:lvl5pPr marL="1930074" indent="0">
              <a:buNone/>
              <a:defRPr sz="1693" b="1"/>
            </a:lvl5pPr>
            <a:lvl6pPr marL="2412595" indent="0">
              <a:buNone/>
              <a:defRPr sz="1693" b="1"/>
            </a:lvl6pPr>
            <a:lvl7pPr marL="2895119" indent="0">
              <a:buNone/>
              <a:defRPr sz="1693" b="1"/>
            </a:lvl7pPr>
            <a:lvl8pPr marL="3377629" indent="0">
              <a:buNone/>
              <a:defRPr sz="1693" b="1"/>
            </a:lvl8pPr>
            <a:lvl9pPr marL="3860151" indent="0">
              <a:buNone/>
              <a:defRPr sz="1693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84" y="2175677"/>
            <a:ext cx="4041974" cy="3949818"/>
          </a:xfrm>
        </p:spPr>
        <p:txBody>
          <a:bodyPr/>
          <a:lstStyle>
            <a:lvl1pPr>
              <a:defRPr sz="2540"/>
            </a:lvl1pPr>
            <a:lvl2pPr>
              <a:defRPr sz="2116"/>
            </a:lvl2pPr>
            <a:lvl3pPr>
              <a:defRPr sz="1905"/>
            </a:lvl3pPr>
            <a:lvl4pPr>
              <a:defRPr sz="1693"/>
            </a:lvl4pPr>
            <a:lvl5pPr>
              <a:defRPr sz="1693"/>
            </a:lvl5pPr>
            <a:lvl6pPr>
              <a:defRPr sz="1693"/>
            </a:lvl6pPr>
            <a:lvl7pPr>
              <a:defRPr sz="1693"/>
            </a:lvl7pPr>
            <a:lvl8pPr>
              <a:defRPr sz="1693"/>
            </a:lvl8pPr>
            <a:lvl9pPr>
              <a:defRPr sz="1693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534233" y="6533749"/>
            <a:ext cx="2894564" cy="477137"/>
          </a:xfrm>
          <a:prstGeom prst="rect">
            <a:avLst/>
          </a:prstGeom>
          <a:ln/>
        </p:spPr>
        <p:txBody>
          <a:bodyPr lIns="91420" tIns="45710" rIns="91420" bIns="45710"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van de presentatie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516" y="6533749"/>
            <a:ext cx="2133544" cy="477137"/>
          </a:xfrm>
          <a:prstGeom prst="rect">
            <a:avLst/>
          </a:prstGeom>
          <a:ln/>
        </p:spPr>
        <p:txBody>
          <a:bodyPr lIns="91420" tIns="45710" rIns="91420" bIns="45710"/>
          <a:lstStyle>
            <a:lvl1pPr>
              <a:defRPr/>
            </a:lvl1pPr>
          </a:lstStyle>
          <a:p>
            <a:pPr>
              <a:defRPr/>
            </a:pPr>
            <a:fld id="{D756A689-3EF9-454A-8992-C1E36163A4B1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55831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0" y="369897"/>
            <a:ext cx="8229600" cy="84002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457210" y="1371608"/>
            <a:ext cx="8229600" cy="4343400"/>
          </a:xfrm>
        </p:spPr>
        <p:txBody>
          <a:bodyPr/>
          <a:lstStyle/>
          <a:p>
            <a:pPr lvl="0"/>
            <a:endParaRPr lang="nl-NL" noProof="0"/>
          </a:p>
        </p:txBody>
      </p:sp>
      <p:pic>
        <p:nvPicPr>
          <p:cNvPr id="1843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876" y="6096224"/>
            <a:ext cx="2362018" cy="49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73736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/tussenslide met ro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643" y="230188"/>
            <a:ext cx="8442796" cy="79165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</p:spPr>
        <p:txBody>
          <a:bodyPr lIns="36000" r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slide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9"/>
            <a:ext cx="8442796" cy="79165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fontAlgn="base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defRPr/>
            </a:pPr>
            <a:fld id="{F25965E0-7062-474C-8671-DB3A3CE669B0}" type="slidenum">
              <a:rPr lang="nl-NL" smtClean="0">
                <a:solidFill>
                  <a:srgbClr val="005172"/>
                </a:solidFill>
              </a:rPr>
              <a:pPr algn="r" fontAlgn="base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nl-NL" dirty="0">
              <a:solidFill>
                <a:srgbClr val="0051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435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51" indent="0" algn="ctr">
              <a:buNone/>
              <a:defRPr sz="1350"/>
            </a:lvl3pPr>
            <a:lvl4pPr marL="1028626" indent="0" algn="ctr">
              <a:buNone/>
              <a:defRPr sz="1200"/>
            </a:lvl4pPr>
            <a:lvl5pPr marL="1371502" indent="0" algn="ctr">
              <a:buNone/>
              <a:defRPr sz="1200"/>
            </a:lvl5pPr>
            <a:lvl6pPr marL="1714377" indent="0" algn="ctr">
              <a:buNone/>
              <a:defRPr sz="1200"/>
            </a:lvl6pPr>
            <a:lvl7pPr marL="2057253" indent="0" algn="ctr">
              <a:buNone/>
              <a:defRPr sz="1200"/>
            </a:lvl7pPr>
            <a:lvl8pPr marL="2400128" indent="0" algn="ctr">
              <a:buNone/>
              <a:defRPr sz="1200"/>
            </a:lvl8pPr>
            <a:lvl9pPr marL="2743004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89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6680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5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0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255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8649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51" indent="0">
              <a:buNone/>
              <a:defRPr sz="1350" b="1"/>
            </a:lvl3pPr>
            <a:lvl4pPr marL="1028626" indent="0">
              <a:buNone/>
              <a:defRPr sz="1200" b="1"/>
            </a:lvl4pPr>
            <a:lvl5pPr marL="1371502" indent="0">
              <a:buNone/>
              <a:defRPr sz="1200" b="1"/>
            </a:lvl5pPr>
            <a:lvl6pPr marL="1714377" indent="0">
              <a:buNone/>
              <a:defRPr sz="1200" b="1"/>
            </a:lvl6pPr>
            <a:lvl7pPr marL="2057253" indent="0">
              <a:buNone/>
              <a:defRPr sz="1200" b="1"/>
            </a:lvl7pPr>
            <a:lvl8pPr marL="2400128" indent="0">
              <a:buNone/>
              <a:defRPr sz="1200" b="1"/>
            </a:lvl8pPr>
            <a:lvl9pPr marL="2743004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51" indent="0">
              <a:buNone/>
              <a:defRPr sz="1350" b="1"/>
            </a:lvl3pPr>
            <a:lvl4pPr marL="1028626" indent="0">
              <a:buNone/>
              <a:defRPr sz="1200" b="1"/>
            </a:lvl4pPr>
            <a:lvl5pPr marL="1371502" indent="0">
              <a:buNone/>
              <a:defRPr sz="1200" b="1"/>
            </a:lvl5pPr>
            <a:lvl6pPr marL="1714377" indent="0">
              <a:buNone/>
              <a:defRPr sz="1200" b="1"/>
            </a:lvl6pPr>
            <a:lvl7pPr marL="2057253" indent="0">
              <a:buNone/>
              <a:defRPr sz="1200" b="1"/>
            </a:lvl7pPr>
            <a:lvl8pPr marL="2400128" indent="0">
              <a:buNone/>
              <a:defRPr sz="1200" b="1"/>
            </a:lvl8pPr>
            <a:lvl9pPr marL="2743004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9082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8773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4422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050"/>
            </a:lvl2pPr>
            <a:lvl3pPr marL="685751" indent="0">
              <a:buNone/>
              <a:defRPr sz="900"/>
            </a:lvl3pPr>
            <a:lvl4pPr marL="1028626" indent="0">
              <a:buNone/>
              <a:defRPr sz="750"/>
            </a:lvl4pPr>
            <a:lvl5pPr marL="1371502" indent="0">
              <a:buNone/>
              <a:defRPr sz="750"/>
            </a:lvl5pPr>
            <a:lvl6pPr marL="1714377" indent="0">
              <a:buNone/>
              <a:defRPr sz="750"/>
            </a:lvl6pPr>
            <a:lvl7pPr marL="2057253" indent="0">
              <a:buNone/>
              <a:defRPr sz="750"/>
            </a:lvl7pPr>
            <a:lvl8pPr marL="2400128" indent="0">
              <a:buNone/>
              <a:defRPr sz="750"/>
            </a:lvl8pPr>
            <a:lvl9pPr marL="274300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7275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51" indent="0">
              <a:buNone/>
              <a:defRPr sz="1800"/>
            </a:lvl3pPr>
            <a:lvl4pPr marL="1028626" indent="0">
              <a:buNone/>
              <a:defRPr sz="1500"/>
            </a:lvl4pPr>
            <a:lvl5pPr marL="1371502" indent="0">
              <a:buNone/>
              <a:defRPr sz="1500"/>
            </a:lvl5pPr>
            <a:lvl6pPr marL="1714377" indent="0">
              <a:buNone/>
              <a:defRPr sz="1500"/>
            </a:lvl6pPr>
            <a:lvl7pPr marL="2057253" indent="0">
              <a:buNone/>
              <a:defRPr sz="1500"/>
            </a:lvl7pPr>
            <a:lvl8pPr marL="2400128" indent="0">
              <a:buNone/>
              <a:defRPr sz="1500"/>
            </a:lvl8pPr>
            <a:lvl9pPr marL="2743004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050"/>
            </a:lvl2pPr>
            <a:lvl3pPr marL="685751" indent="0">
              <a:buNone/>
              <a:defRPr sz="900"/>
            </a:lvl3pPr>
            <a:lvl4pPr marL="1028626" indent="0">
              <a:buNone/>
              <a:defRPr sz="750"/>
            </a:lvl4pPr>
            <a:lvl5pPr marL="1371502" indent="0">
              <a:buNone/>
              <a:defRPr sz="750"/>
            </a:lvl5pPr>
            <a:lvl6pPr marL="1714377" indent="0">
              <a:buNone/>
              <a:defRPr sz="750"/>
            </a:lvl6pPr>
            <a:lvl7pPr marL="2057253" indent="0">
              <a:buNone/>
              <a:defRPr sz="750"/>
            </a:lvl7pPr>
            <a:lvl8pPr marL="2400128" indent="0">
              <a:buNone/>
              <a:defRPr sz="750"/>
            </a:lvl8pPr>
            <a:lvl9pPr marL="2743004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1684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1439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68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33" b="0" i="0">
                <a:solidFill>
                  <a:srgbClr val="645B45"/>
                </a:solidFill>
                <a:latin typeface="Arial"/>
                <a:cs typeface="Arial"/>
              </a:defRPr>
            </a:lvl1pPr>
          </a:lstStyle>
          <a:p>
            <a:pPr marL="6870" marR="2748">
              <a:lnSpc>
                <a:spcPts val="594"/>
              </a:lnSpc>
              <a:spcBef>
                <a:spcPts val="11"/>
              </a:spcBef>
            </a:pPr>
            <a:r>
              <a:rPr lang="en-US" spc="-8"/>
              <a:t>Best4Soil </a:t>
            </a:r>
            <a:r>
              <a:rPr lang="en-US" spc="-16"/>
              <a:t>has </a:t>
            </a:r>
            <a:r>
              <a:rPr lang="en-US" spc="-3"/>
              <a:t>received </a:t>
            </a:r>
            <a:r>
              <a:rPr lang="en-US" spc="8"/>
              <a:t>funding </a:t>
            </a:r>
            <a:r>
              <a:rPr lang="en-US" spc="5"/>
              <a:t>from the </a:t>
            </a:r>
            <a:r>
              <a:rPr lang="en-US" spc="-3"/>
              <a:t>European </a:t>
            </a:r>
            <a:r>
              <a:rPr lang="en-US" spc="-8"/>
              <a:t>Union’s </a:t>
            </a:r>
            <a:r>
              <a:rPr lang="en-US"/>
              <a:t>Horizon</a:t>
            </a:r>
            <a:r>
              <a:rPr lang="en-US" spc="-41"/>
              <a:t> </a:t>
            </a:r>
            <a:r>
              <a:rPr lang="en-US" spc="-16"/>
              <a:t>2020  </a:t>
            </a:r>
            <a:r>
              <a:rPr lang="en-US" spc="-3"/>
              <a:t>Programme </a:t>
            </a:r>
            <a:r>
              <a:rPr lang="en-US" spc="-24"/>
              <a:t>as </a:t>
            </a:r>
            <a:r>
              <a:rPr lang="en-US" spc="5"/>
              <a:t>Coordination </a:t>
            </a:r>
            <a:r>
              <a:rPr lang="en-US"/>
              <a:t>and </a:t>
            </a:r>
            <a:r>
              <a:rPr lang="en-US" spc="5"/>
              <a:t>Support Action, </a:t>
            </a:r>
            <a:r>
              <a:rPr lang="en-US" spc="3"/>
              <a:t>under GA </a:t>
            </a:r>
            <a:r>
              <a:rPr lang="en-US"/>
              <a:t>n°</a:t>
            </a:r>
            <a:r>
              <a:rPr lang="en-US" spc="-65"/>
              <a:t> </a:t>
            </a:r>
            <a:r>
              <a:rPr lang="en-US" spc="-16"/>
              <a:t>817696</a:t>
            </a:r>
            <a:endParaRPr lang="en-US" spc="-16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14980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98"/>
            <a:ext cx="8442796" cy="839787"/>
          </a:xfrm>
        </p:spPr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9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477"/>
            </a:lvl1pPr>
          </a:lstStyle>
          <a:p>
            <a:pPr marL="0" marR="0" lvl="0" indent="0" algn="ctr" defTabSz="5450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7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477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477"/>
            </a:lvl1pPr>
          </a:lstStyle>
          <a:p>
            <a:pPr marL="0" marR="0" lvl="0" indent="0" algn="ctr" defTabSz="5450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7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477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477"/>
            </a:lvl1pPr>
          </a:lstStyle>
          <a:p>
            <a:pPr marL="0" marR="0" lvl="0" indent="0" algn="ctr" defTabSz="5450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7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477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7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477"/>
            </a:lvl1pPr>
          </a:lstStyle>
          <a:p>
            <a:pPr marL="0" marR="0" lvl="0" indent="0" algn="ctr" defTabSz="5450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7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477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9" y="1616402"/>
            <a:ext cx="8447088" cy="371474"/>
          </a:xfrm>
          <a:prstGeom prst="rect">
            <a:avLst/>
          </a:prstGeom>
          <a:noFill/>
          <a:ln>
            <a:noFill/>
          </a:ln>
        </p:spPr>
        <p:txBody>
          <a:bodyPr lIns="35974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5450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7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074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4" y="2262395"/>
            <a:ext cx="8447087" cy="371474"/>
          </a:xfrm>
          <a:prstGeom prst="rect">
            <a:avLst/>
          </a:prstGeom>
          <a:noFill/>
          <a:ln>
            <a:noFill/>
          </a:ln>
        </p:spPr>
        <p:txBody>
          <a:bodyPr lIns="35974" rIns="89933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5450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7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  <a:endParaRPr kumimoji="0" lang="en-GB" sz="1074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Tijdelijke aanduiding voor datum 8">
            <a:extLst>
              <a:ext uri="{FF2B5EF4-FFF2-40B4-BE49-F238E27FC236}">
                <a16:creationId xmlns:a16="http://schemas.microsoft.com/office/drawing/2014/main" id="{CDB7CF4B-2C50-403B-A5CF-65C1F90E81B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F86A0299-F380-493E-B6FA-D2735536041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7CD974E4-8B9D-4D1A-8820-C42948CA01D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5711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08BA7940-75E7-4246-9125-067578B2C5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98" y="4833258"/>
            <a:ext cx="9150999" cy="202474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5A50304-9AD7-4544-86A4-EDC2519B5F2C}"/>
              </a:ext>
            </a:extLst>
          </p:cNvPr>
          <p:cNvSpPr txBox="1"/>
          <p:nvPr userDrawn="1"/>
        </p:nvSpPr>
        <p:spPr>
          <a:xfrm>
            <a:off x="1832958" y="6322517"/>
            <a:ext cx="469461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0" i="0" kern="1200" dirty="0">
                <a:solidFill>
                  <a:schemeClr val="bg1"/>
                </a:solidFill>
                <a:effectLst/>
                <a:latin typeface="Avenir" panose="020B0503020203020204" pitchFamily="34" charset="0"/>
                <a:ea typeface="+mn-ea"/>
                <a:cs typeface="+mn-cs"/>
              </a:rPr>
              <a:t>Best4Soil has received funding from the European Union’s Horizon 2020 </a:t>
            </a:r>
            <a:r>
              <a:rPr lang="en-US" sz="825" b="0" i="0" kern="1200" dirty="0" err="1">
                <a:solidFill>
                  <a:schemeClr val="bg1"/>
                </a:solidFill>
                <a:effectLst/>
                <a:latin typeface="Avenir" panose="020B0503020203020204" pitchFamily="34" charset="0"/>
                <a:ea typeface="+mn-ea"/>
                <a:cs typeface="+mn-cs"/>
              </a:rPr>
              <a:t>Programme</a:t>
            </a:r>
            <a:r>
              <a:rPr lang="en-US" sz="825" b="0" i="0" kern="1200" dirty="0">
                <a:solidFill>
                  <a:schemeClr val="bg1"/>
                </a:solidFill>
                <a:effectLst/>
                <a:latin typeface="Avenir" panose="020B0503020203020204" pitchFamily="34" charset="0"/>
                <a:ea typeface="+mn-ea"/>
                <a:cs typeface="+mn-cs"/>
              </a:rPr>
              <a:t> as Coordination and Support Action, under GA n° 817696</a:t>
            </a:r>
            <a:endParaRPr lang="de-AT" sz="825" dirty="0">
              <a:solidFill>
                <a:schemeClr val="bg1"/>
              </a:solidFill>
              <a:latin typeface="Avenir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01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meerder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76251" y="2262386"/>
            <a:ext cx="8447087" cy="371475"/>
          </a:xfrm>
          <a:prstGeom prst="rect">
            <a:avLst/>
          </a:prstGeom>
          <a:noFill/>
          <a:ln>
            <a:noFill/>
          </a:ln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</a:p>
        </p:txBody>
      </p:sp>
      <p:sp>
        <p:nvSpPr>
          <p:cNvPr id="16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8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86451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8.jp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88"/>
            <a:ext cx="8442796" cy="839787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dirty="0"/>
              <a:t>Klicken Sie, um den Artikel zu bearbeiten</a:t>
            </a:r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Klicken Sie, um die Modelle zu bearbeiten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Ebene</a:t>
            </a:r>
          </a:p>
          <a:p>
            <a:pPr lvl="3"/>
            <a:r>
              <a:rPr lang="nl-NL" dirty="0"/>
              <a:t>Vierde Ebene</a:t>
            </a:r>
          </a:p>
          <a:p>
            <a:pPr lvl="4"/>
            <a:r>
              <a:rPr lang="nl-NL" dirty="0"/>
              <a:t>Vijfde-Ebene</a:t>
            </a:r>
          </a:p>
          <a:p>
            <a:pPr lvl="4"/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521200" y="6372000"/>
            <a:ext cx="468000" cy="164250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lvl1pPr>
              <a:defRPr lang="nl-NL" sz="900" smtClean="0">
                <a:latin typeface="Verdana" pitchFamily="34" charset="0"/>
              </a:defRPr>
            </a:lvl1pPr>
          </a:lstStyle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t>‹N°›</a:t>
            </a:fld>
            <a:endParaRPr lang="nl-NL" dirty="0"/>
          </a:p>
        </p:txBody>
      </p:sp>
      <p:pic>
        <p:nvPicPr>
          <p:cNvPr id="3" name="Afbeelding 2"/>
          <p:cNvPicPr>
            <a:picLocks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64" r:id="rId9"/>
    <p:sldLayoutId id="2147483653" r:id="rId10"/>
    <p:sldLayoutId id="2147483655" r:id="rId11"/>
    <p:sldLayoutId id="2147483656" r:id="rId12"/>
    <p:sldLayoutId id="2147483657" r:id="rId13"/>
    <p:sldLayoutId id="2147483659" r:id="rId14"/>
    <p:sldLayoutId id="2147483660" r:id="rId15"/>
    <p:sldLayoutId id="2147483661" r:id="rId16"/>
    <p:sldLayoutId id="2147483663" r:id="rId17"/>
    <p:sldLayoutId id="2147483665" r:id="rId18"/>
    <p:sldLayoutId id="2147483654" r:id="rId19"/>
    <p:sldLayoutId id="2147483666" r:id="rId20"/>
    <p:sldLayoutId id="2147483674" r:id="rId21"/>
    <p:sldLayoutId id="2147483799" r:id="rId22"/>
    <p:sldLayoutId id="2147483894" r:id="rId23"/>
  </p:sldLayoutIdLst>
  <p:hf hdr="0" ft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Bearbeiten Sie das Format des Titelstamms, indem Sie auf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Bearbeiten Sie Textmasterformate, indem Sie auf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81DF1F9-F064-4506-A76C-6E0BAB31D390}" type="slidenum">
              <a:rPr lang="de-DE" altLang="en-US"/>
              <a:t>‹N°›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29396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Bearbeiten Sie das Format des Titelstamms, indem Sie auf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Bearbeiten Sie Textmasterformate, indem Sie auf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4534E4A-D61A-4391-8181-96F9F644BAA3}" type="slidenum">
              <a:rPr lang="de-DE" altLang="en-US"/>
              <a:t>‹N°›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43603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>
          <a:blip r:embed="rId6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93"/>
            <a:ext cx="8442796" cy="839787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</p:spPr>
        <p:txBody>
          <a:bodyPr vert="horz" wrap="square" lIns="17002" tIns="0" rIns="86366" bIns="306016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dirty="0"/>
              <a:t>Klicken Sie, um den Artikel zu bearbeiten</a:t>
            </a:r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1" y="1843201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366" tIns="43182" rIns="86366" bIns="431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Klicken Sie, um die Modelle zu bearbeiten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Ebene</a:t>
            </a:r>
          </a:p>
          <a:p>
            <a:pPr lvl="3"/>
            <a:r>
              <a:rPr lang="nl-NL" dirty="0"/>
              <a:t>Vierde Ebene</a:t>
            </a:r>
          </a:p>
          <a:p>
            <a:pPr lvl="4"/>
            <a:r>
              <a:rPr lang="nl-NL" dirty="0"/>
              <a:t>Vijfde-Ebene</a:t>
            </a:r>
          </a:p>
          <a:p>
            <a:pPr lvl="4"/>
            <a:endParaRPr lang="nl-NL" dirty="0"/>
          </a:p>
        </p:txBody>
      </p:sp>
      <p:pic>
        <p:nvPicPr>
          <p:cNvPr id="2" name="Afbeelding 1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5" y="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3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7" r:id="rId2"/>
    <p:sldLayoutId id="2147483809" r:id="rId3"/>
    <p:sldLayoutId id="2147483895" r:id="rId4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2963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175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175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175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175">
          <a:solidFill>
            <a:schemeClr val="bg1"/>
          </a:solidFill>
          <a:latin typeface="Verdana" pitchFamily="34" charset="0"/>
        </a:defRPr>
      </a:lvl5pPr>
      <a:lvl6pPr marL="456956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175">
          <a:solidFill>
            <a:schemeClr val="bg1"/>
          </a:solidFill>
          <a:latin typeface="Verdana" pitchFamily="34" charset="0"/>
        </a:defRPr>
      </a:lvl6pPr>
      <a:lvl7pPr marL="913912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175">
          <a:solidFill>
            <a:schemeClr val="bg1"/>
          </a:solidFill>
          <a:latin typeface="Verdana" pitchFamily="34" charset="0"/>
        </a:defRPr>
      </a:lvl7pPr>
      <a:lvl8pPr marL="137087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175">
          <a:solidFill>
            <a:schemeClr val="bg1"/>
          </a:solidFill>
          <a:latin typeface="Verdana" pitchFamily="34" charset="0"/>
        </a:defRPr>
      </a:lvl8pPr>
      <a:lvl9pPr marL="1827824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175">
          <a:solidFill>
            <a:schemeClr val="bg1"/>
          </a:solidFill>
          <a:latin typeface="Verdana" pitchFamily="34" charset="0"/>
        </a:defRPr>
      </a:lvl9pPr>
    </p:titleStyle>
    <p:bodyStyle>
      <a:lvl1pPr marL="252279" indent="-252279" algn="l" rtl="0" eaLnBrk="1" fontAlgn="base" hangingPunct="1">
        <a:lnSpc>
          <a:spcPts val="2495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22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138" indent="-285598" algn="l" rtl="0" eaLnBrk="1" fontAlgn="base" hangingPunct="1">
        <a:lnSpc>
          <a:spcPts val="2495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22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8595" indent="-318918" algn="l" rtl="0" eaLnBrk="1" fontAlgn="base" hangingPunct="1">
        <a:lnSpc>
          <a:spcPts val="2495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22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0962" indent="-360170" algn="l" rtl="0" eaLnBrk="1" fontAlgn="base" hangingPunct="1">
        <a:lnSpc>
          <a:spcPts val="2495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22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3368" indent="-352238" algn="l" rtl="0" eaLnBrk="1" fontAlgn="base" hangingPunct="1">
        <a:lnSpc>
          <a:spcPts val="2495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22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3258" indent="-228478" algn="l" defTabSz="913912" rtl="0" eaLnBrk="1" latinLnBrk="0" hangingPunct="1">
        <a:spcBef>
          <a:spcPct val="20000"/>
        </a:spcBef>
        <a:buFont typeface="Arial" pitchFamily="34" charset="0"/>
        <a:buChar char="•"/>
        <a:defRPr sz="2011" kern="1200">
          <a:solidFill>
            <a:schemeClr val="tx1"/>
          </a:solidFill>
          <a:latin typeface="+mn-lt"/>
          <a:ea typeface="+mn-ea"/>
          <a:cs typeface="+mn-cs"/>
        </a:defRPr>
      </a:lvl6pPr>
      <a:lvl7pPr marL="2970213" indent="-228478" algn="l" defTabSz="913912" rtl="0" eaLnBrk="1" latinLnBrk="0" hangingPunct="1">
        <a:spcBef>
          <a:spcPct val="20000"/>
        </a:spcBef>
        <a:buFont typeface="Arial" pitchFamily="34" charset="0"/>
        <a:buChar char="•"/>
        <a:defRPr sz="2011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8" indent="-228478" algn="l" defTabSz="913912" rtl="0" eaLnBrk="1" latinLnBrk="0" hangingPunct="1">
        <a:spcBef>
          <a:spcPct val="20000"/>
        </a:spcBef>
        <a:buFont typeface="Arial" pitchFamily="34" charset="0"/>
        <a:buChar char="•"/>
        <a:defRPr sz="2011" kern="1200">
          <a:solidFill>
            <a:schemeClr val="tx1"/>
          </a:solidFill>
          <a:latin typeface="+mn-lt"/>
          <a:ea typeface="+mn-ea"/>
          <a:cs typeface="+mn-cs"/>
        </a:defRPr>
      </a:lvl8pPr>
      <a:lvl9pPr marL="3884124" indent="-228478" algn="l" defTabSz="913912" rtl="0" eaLnBrk="1" latinLnBrk="0" hangingPunct="1">
        <a:spcBef>
          <a:spcPct val="20000"/>
        </a:spcBef>
        <a:buFont typeface="Arial" pitchFamily="34" charset="0"/>
        <a:buChar char="•"/>
        <a:defRPr sz="201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391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56" algn="l" defTabSz="91391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12" algn="l" defTabSz="91391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0" algn="l" defTabSz="91391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4" algn="l" defTabSz="91391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8" algn="l" defTabSz="91391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5" algn="l" defTabSz="91391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691" algn="l" defTabSz="91391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7" algn="l" defTabSz="91391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>
          <a:blip r:embed="rId7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93"/>
            <a:ext cx="8442796" cy="839787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</p:spPr>
        <p:txBody>
          <a:bodyPr vert="horz" wrap="square" lIns="17002" tIns="0" rIns="86366" bIns="306016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dirty="0"/>
              <a:t>Klicken Sie, um den Artikel zu bearbeiten</a:t>
            </a:r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1" y="1843201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366" tIns="43182" rIns="86366" bIns="431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Klicken Sie, um die Modelle zu bearbeiten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Ebene</a:t>
            </a:r>
          </a:p>
          <a:p>
            <a:pPr lvl="3"/>
            <a:r>
              <a:rPr lang="nl-NL" dirty="0"/>
              <a:t>Vierde Ebene</a:t>
            </a:r>
          </a:p>
          <a:p>
            <a:pPr lvl="4"/>
            <a:r>
              <a:rPr lang="nl-NL" dirty="0"/>
              <a:t>Vijfde-Ebene</a:t>
            </a:r>
          </a:p>
          <a:p>
            <a:pPr lvl="4"/>
            <a:endParaRPr lang="nl-NL" dirty="0"/>
          </a:p>
        </p:txBody>
      </p:sp>
      <p:pic>
        <p:nvPicPr>
          <p:cNvPr id="2" name="Afbeelding 1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5" y="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9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1" r:id="rId3"/>
    <p:sldLayoutId id="2147483872" r:id="rId4"/>
    <p:sldLayoutId id="2147483873" r:id="rId5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2963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175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175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175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175">
          <a:solidFill>
            <a:schemeClr val="bg1"/>
          </a:solidFill>
          <a:latin typeface="Verdana" pitchFamily="34" charset="0"/>
        </a:defRPr>
      </a:lvl5pPr>
      <a:lvl6pPr marL="456956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175">
          <a:solidFill>
            <a:schemeClr val="bg1"/>
          </a:solidFill>
          <a:latin typeface="Verdana" pitchFamily="34" charset="0"/>
        </a:defRPr>
      </a:lvl6pPr>
      <a:lvl7pPr marL="913912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175">
          <a:solidFill>
            <a:schemeClr val="bg1"/>
          </a:solidFill>
          <a:latin typeface="Verdana" pitchFamily="34" charset="0"/>
        </a:defRPr>
      </a:lvl7pPr>
      <a:lvl8pPr marL="137087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175">
          <a:solidFill>
            <a:schemeClr val="bg1"/>
          </a:solidFill>
          <a:latin typeface="Verdana" pitchFamily="34" charset="0"/>
        </a:defRPr>
      </a:lvl8pPr>
      <a:lvl9pPr marL="1827824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175">
          <a:solidFill>
            <a:schemeClr val="bg1"/>
          </a:solidFill>
          <a:latin typeface="Verdana" pitchFamily="34" charset="0"/>
        </a:defRPr>
      </a:lvl9pPr>
    </p:titleStyle>
    <p:bodyStyle>
      <a:lvl1pPr marL="252279" indent="-252279" algn="l" rtl="0" eaLnBrk="1" fontAlgn="base" hangingPunct="1">
        <a:lnSpc>
          <a:spcPts val="2495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22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138" indent="-285598" algn="l" rtl="0" eaLnBrk="1" fontAlgn="base" hangingPunct="1">
        <a:lnSpc>
          <a:spcPts val="2495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22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8595" indent="-318918" algn="l" rtl="0" eaLnBrk="1" fontAlgn="base" hangingPunct="1">
        <a:lnSpc>
          <a:spcPts val="2495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22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0962" indent="-360170" algn="l" rtl="0" eaLnBrk="1" fontAlgn="base" hangingPunct="1">
        <a:lnSpc>
          <a:spcPts val="2495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22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3368" indent="-352238" algn="l" rtl="0" eaLnBrk="1" fontAlgn="base" hangingPunct="1">
        <a:lnSpc>
          <a:spcPts val="2495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22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3258" indent="-228478" algn="l" defTabSz="913912" rtl="0" eaLnBrk="1" latinLnBrk="0" hangingPunct="1">
        <a:spcBef>
          <a:spcPct val="20000"/>
        </a:spcBef>
        <a:buFont typeface="Arial" pitchFamily="34" charset="0"/>
        <a:buChar char="•"/>
        <a:defRPr sz="2011" kern="1200">
          <a:solidFill>
            <a:schemeClr val="tx1"/>
          </a:solidFill>
          <a:latin typeface="+mn-lt"/>
          <a:ea typeface="+mn-ea"/>
          <a:cs typeface="+mn-cs"/>
        </a:defRPr>
      </a:lvl6pPr>
      <a:lvl7pPr marL="2970213" indent="-228478" algn="l" defTabSz="913912" rtl="0" eaLnBrk="1" latinLnBrk="0" hangingPunct="1">
        <a:spcBef>
          <a:spcPct val="20000"/>
        </a:spcBef>
        <a:buFont typeface="Arial" pitchFamily="34" charset="0"/>
        <a:buChar char="•"/>
        <a:defRPr sz="2011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8" indent="-228478" algn="l" defTabSz="913912" rtl="0" eaLnBrk="1" latinLnBrk="0" hangingPunct="1">
        <a:spcBef>
          <a:spcPct val="20000"/>
        </a:spcBef>
        <a:buFont typeface="Arial" pitchFamily="34" charset="0"/>
        <a:buChar char="•"/>
        <a:defRPr sz="2011" kern="1200">
          <a:solidFill>
            <a:schemeClr val="tx1"/>
          </a:solidFill>
          <a:latin typeface="+mn-lt"/>
          <a:ea typeface="+mn-ea"/>
          <a:cs typeface="+mn-cs"/>
        </a:defRPr>
      </a:lvl8pPr>
      <a:lvl9pPr marL="3884124" indent="-228478" algn="l" defTabSz="913912" rtl="0" eaLnBrk="1" latinLnBrk="0" hangingPunct="1">
        <a:spcBef>
          <a:spcPct val="20000"/>
        </a:spcBef>
        <a:buFont typeface="Arial" pitchFamily="34" charset="0"/>
        <a:buChar char="•"/>
        <a:defRPr sz="201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391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56" algn="l" defTabSz="91391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12" algn="l" defTabSz="91391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0" algn="l" defTabSz="91391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4" algn="l" defTabSz="91391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8" algn="l" defTabSz="91391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5" algn="l" defTabSz="91391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691" algn="l" defTabSz="91391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7" algn="l" defTabSz="91391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88"/>
            <a:ext cx="8442796" cy="791650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dirty="0"/>
              <a:t>Klicken Sie, um den Artikel zu bearbeiten</a:t>
            </a:r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Klicken Sie, um die Modelle zu bearbeiten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Ebene</a:t>
            </a:r>
          </a:p>
          <a:p>
            <a:pPr lvl="3"/>
            <a:r>
              <a:rPr lang="nl-NL" dirty="0"/>
              <a:t>Vierde Ebene</a:t>
            </a:r>
          </a:p>
          <a:p>
            <a:pPr lvl="4"/>
            <a:r>
              <a:rPr lang="nl-NL" dirty="0"/>
              <a:t>Vijfde-Ebene</a:t>
            </a:r>
          </a:p>
          <a:p>
            <a:pPr lvl="4"/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521200" y="6372000"/>
            <a:ext cx="468000" cy="164250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lvl1pPr>
              <a:defRPr lang="nl-NL" sz="900" smtClean="0">
                <a:latin typeface="Verdana" pitchFamily="34" charset="0"/>
              </a:defRPr>
            </a:lvl1pPr>
          </a:lstStyle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t>‹N°›</a:t>
            </a:fld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B1BC819-8E8D-4CE1-846F-2B892C3391D4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7" r:id="rId2"/>
    <p:sldLayoutId id="2147483875" r:id="rId3"/>
  </p:sldLayoutIdLst>
  <p:hf hdr="0" ft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3" y="230189"/>
            <a:ext cx="8442796" cy="791650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dirty="0"/>
              <a:t>Klicken Sie, um den Artikel zu bearbeiten</a:t>
            </a:r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Klicken Sie, um die Modelle zu bearbeiten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Ebene</a:t>
            </a:r>
          </a:p>
          <a:p>
            <a:pPr lvl="3"/>
            <a:r>
              <a:rPr lang="nl-NL" dirty="0"/>
              <a:t>Vierde Ebene</a:t>
            </a:r>
          </a:p>
          <a:p>
            <a:pPr lvl="4"/>
            <a:r>
              <a:rPr lang="nl-NL" dirty="0"/>
              <a:t>Vijfde-Ebene</a:t>
            </a:r>
          </a:p>
          <a:p>
            <a:pPr lvl="4"/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521200" y="6372000"/>
            <a:ext cx="468000" cy="164250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lvl1pPr>
              <a:defRPr lang="nl-NL" sz="675" smtClean="0">
                <a:latin typeface="Verdana" pitchFamily="34" charset="0"/>
              </a:defRPr>
            </a:lvl1pPr>
          </a:lstStyle>
          <a:p>
            <a:pPr algn="r">
              <a:lnSpc>
                <a:spcPts val="900"/>
              </a:lnSpc>
            </a:pPr>
            <a:fld id="{F25965E0-7062-474C-8671-DB3A3CE669B0}" type="slidenum">
              <a:rPr lang="nl-NL" smtClean="0"/>
              <a:t>‹N°›</a:t>
            </a:fld>
            <a:endParaRPr lang="nl-NL" dirty="0"/>
          </a:p>
        </p:txBody>
      </p:sp>
      <p:pic>
        <p:nvPicPr>
          <p:cNvPr id="3" name="Afbeelding 2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2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hdr="0" ft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Klicken Sie, um zu arbeiten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Ebene</a:t>
            </a:r>
          </a:p>
          <a:p>
            <a:pPr lvl="3"/>
            <a:r>
              <a:rPr lang="nl-NL"/>
              <a:t>Vierde Ebene</a:t>
            </a:r>
          </a:p>
          <a:p>
            <a:pPr lvl="4"/>
            <a:r>
              <a:rPr lang="nl-NL"/>
              <a:t>Vijfde-Ebene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pic>
        <p:nvPicPr>
          <p:cNvPr id="7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89BD7B0-C897-49C8-A555-6D62FB478FD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11" y="374490"/>
            <a:ext cx="1715927" cy="776268"/>
          </a:xfrm>
          <a:prstGeom prst="rect">
            <a:avLst/>
          </a:prstGeom>
        </p:spPr>
      </p:pic>
      <p:pic>
        <p:nvPicPr>
          <p:cNvPr id="8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6AEC73F-F956-4BB5-AA80-D59C795F0249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99" y="4833258"/>
            <a:ext cx="9150999" cy="2024743"/>
          </a:xfrm>
          <a:prstGeom prst="rect">
            <a:avLst/>
          </a:prstGeom>
        </p:spPr>
      </p:pic>
      <p:sp>
        <p:nvSpPr>
          <p:cNvPr id="9" name="Textfeld 9">
            <a:extLst>
              <a:ext uri="{FF2B5EF4-FFF2-40B4-BE49-F238E27FC236}">
                <a16:creationId xmlns:a16="http://schemas.microsoft.com/office/drawing/2014/main" id="{28D34738-7972-4871-BD56-8252AB5E697E}"/>
              </a:ext>
            </a:extLst>
          </p:cNvPr>
          <p:cNvSpPr txBox="1"/>
          <p:nvPr userDrawn="1"/>
        </p:nvSpPr>
        <p:spPr>
          <a:xfrm>
            <a:off x="1832957" y="6322518"/>
            <a:ext cx="4694612" cy="29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6" b="0" i="0" kern="1200" dirty="0">
                <a:solidFill>
                  <a:schemeClr val="bg1"/>
                </a:solidFill>
                <a:effectLst/>
                <a:latin typeface="Avenir" panose="020B0503020203020204" pitchFamily="34" charset="0"/>
                <a:ea typeface="+mn-ea"/>
                <a:cs typeface="+mn-cs"/>
              </a:rPr>
              <a:t>Best4Soil hat Mittel aus dem </a:t>
            </a:r>
            <a:r>
              <a:rPr lang="en-US" sz="656" b="0" i="0" kern="1200" dirty="0" err="1">
                <a:solidFill>
                  <a:schemeClr val="bg1"/>
                </a:solidFill>
                <a:effectLst/>
                <a:latin typeface="Avenir" panose="020B0503020203020204" pitchFamily="34" charset="0"/>
                <a:ea typeface="+mn-ea"/>
                <a:cs typeface="+mn-cs"/>
              </a:rPr>
              <a:t>Programm </a:t>
            </a:r>
            <a:r>
              <a:rPr lang="en-US" sz="656" b="0" i="0" kern="1200" dirty="0">
                <a:solidFill>
                  <a:schemeClr val="bg1"/>
                </a:solidFill>
                <a:effectLst/>
                <a:latin typeface="Avenir" panose="020B0503020203020204" pitchFamily="34" charset="0"/>
                <a:ea typeface="+mn-ea"/>
                <a:cs typeface="+mn-cs"/>
              </a:rPr>
              <a:t>Horizont 2020 der Europäischen Union als Koordinierungs- und Unterstützungsmaßnahme unter der GA-Nr. 817696 erhalten.</a:t>
            </a:r>
            <a:endParaRPr lang="de-AT" sz="656" dirty="0">
              <a:solidFill>
                <a:schemeClr val="bg1"/>
              </a:solidFill>
              <a:latin typeface="Avenir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8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</p:sldLayoutIdLst>
  <p:txStyles>
    <p:titleStyle>
      <a:lvl1pPr algn="l" defTabSz="68575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5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9" indent="-171438" algn="l" defTabSz="6857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4" indent="-171438" algn="l" defTabSz="6857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9" indent="-171438" algn="l" defTabSz="6857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15" indent="-171438" algn="l" defTabSz="6857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90" indent="-171438" algn="l" defTabSz="6857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66" indent="-171438" algn="l" defTabSz="6857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41" indent="-171438" algn="l" defTabSz="6857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5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1" algn="l" defTabSz="68575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6" algn="l" defTabSz="68575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2" algn="l" defTabSz="68575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7" algn="l" defTabSz="68575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53" algn="l" defTabSz="68575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8" algn="l" defTabSz="68575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04" algn="l" defTabSz="68575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5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47.png"/><Relationship Id="rId10" Type="http://schemas.openxmlformats.org/officeDocument/2006/relationships/image" Target="../media/image51.jpeg"/><Relationship Id="rId4" Type="http://schemas.openxmlformats.org/officeDocument/2006/relationships/image" Target="../media/image46.jpeg"/><Relationship Id="rId9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5" Type="http://schemas.openxmlformats.org/officeDocument/2006/relationships/image" Target="../media/image47.png"/><Relationship Id="rId10" Type="http://schemas.openxmlformats.org/officeDocument/2006/relationships/image" Target="../media/image51.jpeg"/><Relationship Id="rId4" Type="http://schemas.openxmlformats.org/officeDocument/2006/relationships/image" Target="../media/image46.jpeg"/><Relationship Id="rId9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docshapegroup227">
            <a:extLst>
              <a:ext uri="{FF2B5EF4-FFF2-40B4-BE49-F238E27FC236}">
                <a16:creationId xmlns:a16="http://schemas.microsoft.com/office/drawing/2014/main" id="{A0555FEE-EFCF-444F-A48F-E875BD596C4A}"/>
              </a:ext>
            </a:extLst>
          </p:cNvPr>
          <p:cNvGrpSpPr>
            <a:grpSpLocks/>
          </p:cNvGrpSpPr>
          <p:nvPr/>
        </p:nvGrpSpPr>
        <p:grpSpPr bwMode="auto">
          <a:xfrm>
            <a:off x="5679129" y="1695175"/>
            <a:ext cx="3368129" cy="3443300"/>
            <a:chOff x="6151" y="69"/>
            <a:chExt cx="5755" cy="6557"/>
          </a:xfrm>
        </p:grpSpPr>
        <p:sp>
          <p:nvSpPr>
            <p:cNvPr id="16" name="docshape228">
              <a:extLst>
                <a:ext uri="{FF2B5EF4-FFF2-40B4-BE49-F238E27FC236}">
                  <a16:creationId xmlns:a16="http://schemas.microsoft.com/office/drawing/2014/main" id="{CE014459-F6D1-47C4-AB83-B3658DD1E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" y="69"/>
              <a:ext cx="5755" cy="3279"/>
            </a:xfrm>
            <a:custGeom>
              <a:avLst/>
              <a:gdLst>
                <a:gd name="T0" fmla="+- 0 9353 6151"/>
                <a:gd name="T1" fmla="*/ T0 w 5755"/>
                <a:gd name="T2" fmla="+- 0 70 69"/>
                <a:gd name="T3" fmla="*/ 70 h 3279"/>
                <a:gd name="T4" fmla="+- 0 9202 6151"/>
                <a:gd name="T5" fmla="*/ T4 w 5755"/>
                <a:gd name="T6" fmla="+- 0 77 69"/>
                <a:gd name="T7" fmla="*/ 77 h 3279"/>
                <a:gd name="T8" fmla="+- 0 9052 6151"/>
                <a:gd name="T9" fmla="*/ T8 w 5755"/>
                <a:gd name="T10" fmla="+- 0 91 69"/>
                <a:gd name="T11" fmla="*/ 91 h 3279"/>
                <a:gd name="T12" fmla="+- 0 8905 6151"/>
                <a:gd name="T13" fmla="*/ T12 w 5755"/>
                <a:gd name="T14" fmla="+- 0 111 69"/>
                <a:gd name="T15" fmla="*/ 111 h 3279"/>
                <a:gd name="T16" fmla="+- 0 8760 6151"/>
                <a:gd name="T17" fmla="*/ T16 w 5755"/>
                <a:gd name="T18" fmla="+- 0 138 69"/>
                <a:gd name="T19" fmla="*/ 138 h 3279"/>
                <a:gd name="T20" fmla="+- 0 8617 6151"/>
                <a:gd name="T21" fmla="*/ T20 w 5755"/>
                <a:gd name="T22" fmla="+- 0 171 69"/>
                <a:gd name="T23" fmla="*/ 171 h 3279"/>
                <a:gd name="T24" fmla="+- 0 8476 6151"/>
                <a:gd name="T25" fmla="*/ T24 w 5755"/>
                <a:gd name="T26" fmla="+- 0 210 69"/>
                <a:gd name="T27" fmla="*/ 210 h 3279"/>
                <a:gd name="T28" fmla="+- 0 8338 6151"/>
                <a:gd name="T29" fmla="*/ T28 w 5755"/>
                <a:gd name="T30" fmla="+- 0 255 69"/>
                <a:gd name="T31" fmla="*/ 255 h 3279"/>
                <a:gd name="T32" fmla="+- 0 8203 6151"/>
                <a:gd name="T33" fmla="*/ T32 w 5755"/>
                <a:gd name="T34" fmla="+- 0 306 69"/>
                <a:gd name="T35" fmla="*/ 306 h 3279"/>
                <a:gd name="T36" fmla="+- 0 8071 6151"/>
                <a:gd name="T37" fmla="*/ T36 w 5755"/>
                <a:gd name="T38" fmla="+- 0 363 69"/>
                <a:gd name="T39" fmla="*/ 363 h 3279"/>
                <a:gd name="T40" fmla="+- 0 7942 6151"/>
                <a:gd name="T41" fmla="*/ T40 w 5755"/>
                <a:gd name="T42" fmla="+- 0 425 69"/>
                <a:gd name="T43" fmla="*/ 425 h 3279"/>
                <a:gd name="T44" fmla="+- 0 7816 6151"/>
                <a:gd name="T45" fmla="*/ T44 w 5755"/>
                <a:gd name="T46" fmla="+- 0 493 69"/>
                <a:gd name="T47" fmla="*/ 493 h 3279"/>
                <a:gd name="T48" fmla="+- 0 7693 6151"/>
                <a:gd name="T49" fmla="*/ T48 w 5755"/>
                <a:gd name="T50" fmla="+- 0 566 69"/>
                <a:gd name="T51" fmla="*/ 566 h 3279"/>
                <a:gd name="T52" fmla="+- 0 7574 6151"/>
                <a:gd name="T53" fmla="*/ T52 w 5755"/>
                <a:gd name="T54" fmla="+- 0 644 69"/>
                <a:gd name="T55" fmla="*/ 644 h 3279"/>
                <a:gd name="T56" fmla="+- 0 7459 6151"/>
                <a:gd name="T57" fmla="*/ T56 w 5755"/>
                <a:gd name="T58" fmla="+- 0 727 69"/>
                <a:gd name="T59" fmla="*/ 727 h 3279"/>
                <a:gd name="T60" fmla="+- 0 7348 6151"/>
                <a:gd name="T61" fmla="*/ T60 w 5755"/>
                <a:gd name="T62" fmla="+- 0 815 69"/>
                <a:gd name="T63" fmla="*/ 815 h 3279"/>
                <a:gd name="T64" fmla="+- 0 7240 6151"/>
                <a:gd name="T65" fmla="*/ T64 w 5755"/>
                <a:gd name="T66" fmla="+- 0 908 69"/>
                <a:gd name="T67" fmla="*/ 908 h 3279"/>
                <a:gd name="T68" fmla="+- 0 7137 6151"/>
                <a:gd name="T69" fmla="*/ T68 w 5755"/>
                <a:gd name="T70" fmla="+- 0 1005 69"/>
                <a:gd name="T71" fmla="*/ 1005 h 3279"/>
                <a:gd name="T72" fmla="+- 0 7037 6151"/>
                <a:gd name="T73" fmla="*/ T72 w 5755"/>
                <a:gd name="T74" fmla="+- 0 1106 69"/>
                <a:gd name="T75" fmla="*/ 1106 h 3279"/>
                <a:gd name="T76" fmla="+- 0 6943 6151"/>
                <a:gd name="T77" fmla="*/ T76 w 5755"/>
                <a:gd name="T78" fmla="+- 0 1211 69"/>
                <a:gd name="T79" fmla="*/ 1211 h 3279"/>
                <a:gd name="T80" fmla="+- 0 6852 6151"/>
                <a:gd name="T81" fmla="*/ T80 w 5755"/>
                <a:gd name="T82" fmla="+- 0 1321 69"/>
                <a:gd name="T83" fmla="*/ 1321 h 3279"/>
                <a:gd name="T84" fmla="+- 0 6767 6151"/>
                <a:gd name="T85" fmla="*/ T84 w 5755"/>
                <a:gd name="T86" fmla="+- 0 1435 69"/>
                <a:gd name="T87" fmla="*/ 1435 h 3279"/>
                <a:gd name="T88" fmla="+- 0 6686 6151"/>
                <a:gd name="T89" fmla="*/ T88 w 5755"/>
                <a:gd name="T90" fmla="+- 0 1552 69"/>
                <a:gd name="T91" fmla="*/ 1552 h 3279"/>
                <a:gd name="T92" fmla="+- 0 6611 6151"/>
                <a:gd name="T93" fmla="*/ T92 w 5755"/>
                <a:gd name="T94" fmla="+- 0 1673 69"/>
                <a:gd name="T95" fmla="*/ 1673 h 3279"/>
                <a:gd name="T96" fmla="+- 0 6540 6151"/>
                <a:gd name="T97" fmla="*/ T96 w 5755"/>
                <a:gd name="T98" fmla="+- 0 1797 69"/>
                <a:gd name="T99" fmla="*/ 1797 h 3279"/>
                <a:gd name="T100" fmla="+- 0 6475 6151"/>
                <a:gd name="T101" fmla="*/ T100 w 5755"/>
                <a:gd name="T102" fmla="+- 0 1924 69"/>
                <a:gd name="T103" fmla="*/ 1924 h 3279"/>
                <a:gd name="T104" fmla="+- 0 6416 6151"/>
                <a:gd name="T105" fmla="*/ T104 w 5755"/>
                <a:gd name="T106" fmla="+- 0 2055 69"/>
                <a:gd name="T107" fmla="*/ 2055 h 3279"/>
                <a:gd name="T108" fmla="+- 0 6362 6151"/>
                <a:gd name="T109" fmla="*/ T108 w 5755"/>
                <a:gd name="T110" fmla="+- 0 2189 69"/>
                <a:gd name="T111" fmla="*/ 2189 h 3279"/>
                <a:gd name="T112" fmla="+- 0 6314 6151"/>
                <a:gd name="T113" fmla="*/ T112 w 5755"/>
                <a:gd name="T114" fmla="+- 0 2325 69"/>
                <a:gd name="T115" fmla="*/ 2325 h 3279"/>
                <a:gd name="T116" fmla="+- 0 6272 6151"/>
                <a:gd name="T117" fmla="*/ T116 w 5755"/>
                <a:gd name="T118" fmla="+- 0 2464 69"/>
                <a:gd name="T119" fmla="*/ 2464 h 3279"/>
                <a:gd name="T120" fmla="+- 0 6235 6151"/>
                <a:gd name="T121" fmla="*/ T120 w 5755"/>
                <a:gd name="T122" fmla="+- 0 2606 69"/>
                <a:gd name="T123" fmla="*/ 2606 h 3279"/>
                <a:gd name="T124" fmla="+- 0 6205 6151"/>
                <a:gd name="T125" fmla="*/ T124 w 5755"/>
                <a:gd name="T126" fmla="+- 0 2750 69"/>
                <a:gd name="T127" fmla="*/ 2750 h 3279"/>
                <a:gd name="T128" fmla="+- 0 6182 6151"/>
                <a:gd name="T129" fmla="*/ T128 w 5755"/>
                <a:gd name="T130" fmla="+- 0 2897 69"/>
                <a:gd name="T131" fmla="*/ 2897 h 3279"/>
                <a:gd name="T132" fmla="+- 0 6165 6151"/>
                <a:gd name="T133" fmla="*/ T132 w 5755"/>
                <a:gd name="T134" fmla="+- 0 3045 69"/>
                <a:gd name="T135" fmla="*/ 3045 h 3279"/>
                <a:gd name="T136" fmla="+- 0 6155 6151"/>
                <a:gd name="T137" fmla="*/ T136 w 5755"/>
                <a:gd name="T138" fmla="+- 0 3195 69"/>
                <a:gd name="T139" fmla="*/ 3195 h 3279"/>
                <a:gd name="T140" fmla="+- 0 6151 6151"/>
                <a:gd name="T141" fmla="*/ T140 w 5755"/>
                <a:gd name="T142" fmla="+- 0 3348 69"/>
                <a:gd name="T143" fmla="*/ 3348 h 3279"/>
                <a:gd name="T144" fmla="+- 0 11905 6151"/>
                <a:gd name="T145" fmla="*/ T144 w 5755"/>
                <a:gd name="T146" fmla="+- 0 1199 69"/>
                <a:gd name="T147" fmla="*/ 1199 h 3279"/>
                <a:gd name="T148" fmla="+- 0 11821 6151"/>
                <a:gd name="T149" fmla="*/ T148 w 5755"/>
                <a:gd name="T150" fmla="+- 0 1106 69"/>
                <a:gd name="T151" fmla="*/ 1106 h 3279"/>
                <a:gd name="T152" fmla="+- 0 11722 6151"/>
                <a:gd name="T153" fmla="*/ T152 w 5755"/>
                <a:gd name="T154" fmla="+- 0 1005 69"/>
                <a:gd name="T155" fmla="*/ 1005 h 3279"/>
                <a:gd name="T156" fmla="+- 0 11619 6151"/>
                <a:gd name="T157" fmla="*/ T156 w 5755"/>
                <a:gd name="T158" fmla="+- 0 908 69"/>
                <a:gd name="T159" fmla="*/ 908 h 3279"/>
                <a:gd name="T160" fmla="+- 0 11511 6151"/>
                <a:gd name="T161" fmla="*/ T160 w 5755"/>
                <a:gd name="T162" fmla="+- 0 815 69"/>
                <a:gd name="T163" fmla="*/ 815 h 3279"/>
                <a:gd name="T164" fmla="+- 0 11400 6151"/>
                <a:gd name="T165" fmla="*/ T164 w 5755"/>
                <a:gd name="T166" fmla="+- 0 727 69"/>
                <a:gd name="T167" fmla="*/ 727 h 3279"/>
                <a:gd name="T168" fmla="+- 0 11284 6151"/>
                <a:gd name="T169" fmla="*/ T168 w 5755"/>
                <a:gd name="T170" fmla="+- 0 644 69"/>
                <a:gd name="T171" fmla="*/ 644 h 3279"/>
                <a:gd name="T172" fmla="+- 0 11165 6151"/>
                <a:gd name="T173" fmla="*/ T172 w 5755"/>
                <a:gd name="T174" fmla="+- 0 566 69"/>
                <a:gd name="T175" fmla="*/ 566 h 3279"/>
                <a:gd name="T176" fmla="+- 0 11043 6151"/>
                <a:gd name="T177" fmla="*/ T176 w 5755"/>
                <a:gd name="T178" fmla="+- 0 493 69"/>
                <a:gd name="T179" fmla="*/ 493 h 3279"/>
                <a:gd name="T180" fmla="+- 0 10917 6151"/>
                <a:gd name="T181" fmla="*/ T180 w 5755"/>
                <a:gd name="T182" fmla="+- 0 425 69"/>
                <a:gd name="T183" fmla="*/ 425 h 3279"/>
                <a:gd name="T184" fmla="+- 0 10788 6151"/>
                <a:gd name="T185" fmla="*/ T184 w 5755"/>
                <a:gd name="T186" fmla="+- 0 363 69"/>
                <a:gd name="T187" fmla="*/ 363 h 3279"/>
                <a:gd name="T188" fmla="+- 0 10655 6151"/>
                <a:gd name="T189" fmla="*/ T188 w 5755"/>
                <a:gd name="T190" fmla="+- 0 306 69"/>
                <a:gd name="T191" fmla="*/ 306 h 3279"/>
                <a:gd name="T192" fmla="+- 0 10520 6151"/>
                <a:gd name="T193" fmla="*/ T192 w 5755"/>
                <a:gd name="T194" fmla="+- 0 255 69"/>
                <a:gd name="T195" fmla="*/ 255 h 3279"/>
                <a:gd name="T196" fmla="+- 0 10382 6151"/>
                <a:gd name="T197" fmla="*/ T196 w 5755"/>
                <a:gd name="T198" fmla="+- 0 210 69"/>
                <a:gd name="T199" fmla="*/ 210 h 3279"/>
                <a:gd name="T200" fmla="+- 0 10242 6151"/>
                <a:gd name="T201" fmla="*/ T200 w 5755"/>
                <a:gd name="T202" fmla="+- 0 171 69"/>
                <a:gd name="T203" fmla="*/ 171 h 3279"/>
                <a:gd name="T204" fmla="+- 0 10099 6151"/>
                <a:gd name="T205" fmla="*/ T204 w 5755"/>
                <a:gd name="T206" fmla="+- 0 138 69"/>
                <a:gd name="T207" fmla="*/ 138 h 3279"/>
                <a:gd name="T208" fmla="+- 0 9954 6151"/>
                <a:gd name="T209" fmla="*/ T208 w 5755"/>
                <a:gd name="T210" fmla="+- 0 111 69"/>
                <a:gd name="T211" fmla="*/ 111 h 3279"/>
                <a:gd name="T212" fmla="+- 0 9806 6151"/>
                <a:gd name="T213" fmla="*/ T212 w 5755"/>
                <a:gd name="T214" fmla="+- 0 91 69"/>
                <a:gd name="T215" fmla="*/ 91 h 3279"/>
                <a:gd name="T216" fmla="+- 0 9657 6151"/>
                <a:gd name="T217" fmla="*/ T216 w 5755"/>
                <a:gd name="T218" fmla="+- 0 77 69"/>
                <a:gd name="T219" fmla="*/ 77 h 3279"/>
                <a:gd name="T220" fmla="+- 0 9506 6151"/>
                <a:gd name="T221" fmla="*/ T220 w 5755"/>
                <a:gd name="T222" fmla="+- 0 70 69"/>
                <a:gd name="T223" fmla="*/ 70 h 32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5755" h="3279">
                  <a:moveTo>
                    <a:pt x="3278" y="0"/>
                  </a:moveTo>
                  <a:lnTo>
                    <a:pt x="3202" y="1"/>
                  </a:lnTo>
                  <a:lnTo>
                    <a:pt x="3126" y="4"/>
                  </a:lnTo>
                  <a:lnTo>
                    <a:pt x="3051" y="8"/>
                  </a:lnTo>
                  <a:lnTo>
                    <a:pt x="2976" y="14"/>
                  </a:lnTo>
                  <a:lnTo>
                    <a:pt x="2901" y="22"/>
                  </a:lnTo>
                  <a:lnTo>
                    <a:pt x="2827" y="31"/>
                  </a:lnTo>
                  <a:lnTo>
                    <a:pt x="2754" y="42"/>
                  </a:lnTo>
                  <a:lnTo>
                    <a:pt x="2681" y="55"/>
                  </a:lnTo>
                  <a:lnTo>
                    <a:pt x="2609" y="69"/>
                  </a:lnTo>
                  <a:lnTo>
                    <a:pt x="2537" y="85"/>
                  </a:lnTo>
                  <a:lnTo>
                    <a:pt x="2466" y="102"/>
                  </a:lnTo>
                  <a:lnTo>
                    <a:pt x="2395" y="121"/>
                  </a:lnTo>
                  <a:lnTo>
                    <a:pt x="2325" y="141"/>
                  </a:lnTo>
                  <a:lnTo>
                    <a:pt x="2256" y="163"/>
                  </a:lnTo>
                  <a:lnTo>
                    <a:pt x="2187" y="186"/>
                  </a:lnTo>
                  <a:lnTo>
                    <a:pt x="2119" y="211"/>
                  </a:lnTo>
                  <a:lnTo>
                    <a:pt x="2052" y="237"/>
                  </a:lnTo>
                  <a:lnTo>
                    <a:pt x="1986" y="265"/>
                  </a:lnTo>
                  <a:lnTo>
                    <a:pt x="1920" y="294"/>
                  </a:lnTo>
                  <a:lnTo>
                    <a:pt x="1855" y="325"/>
                  </a:lnTo>
                  <a:lnTo>
                    <a:pt x="1791" y="356"/>
                  </a:lnTo>
                  <a:lnTo>
                    <a:pt x="1728" y="390"/>
                  </a:lnTo>
                  <a:lnTo>
                    <a:pt x="1665" y="424"/>
                  </a:lnTo>
                  <a:lnTo>
                    <a:pt x="1603" y="460"/>
                  </a:lnTo>
                  <a:lnTo>
                    <a:pt x="1542" y="497"/>
                  </a:lnTo>
                  <a:lnTo>
                    <a:pt x="1483" y="536"/>
                  </a:lnTo>
                  <a:lnTo>
                    <a:pt x="1423" y="575"/>
                  </a:lnTo>
                  <a:lnTo>
                    <a:pt x="1365" y="616"/>
                  </a:lnTo>
                  <a:lnTo>
                    <a:pt x="1308" y="658"/>
                  </a:lnTo>
                  <a:lnTo>
                    <a:pt x="1252" y="702"/>
                  </a:lnTo>
                  <a:lnTo>
                    <a:pt x="1197" y="746"/>
                  </a:lnTo>
                  <a:lnTo>
                    <a:pt x="1142" y="792"/>
                  </a:lnTo>
                  <a:lnTo>
                    <a:pt x="1089" y="839"/>
                  </a:lnTo>
                  <a:lnTo>
                    <a:pt x="1037" y="887"/>
                  </a:lnTo>
                  <a:lnTo>
                    <a:pt x="986" y="936"/>
                  </a:lnTo>
                  <a:lnTo>
                    <a:pt x="935" y="986"/>
                  </a:lnTo>
                  <a:lnTo>
                    <a:pt x="886" y="1037"/>
                  </a:lnTo>
                  <a:lnTo>
                    <a:pt x="838" y="1089"/>
                  </a:lnTo>
                  <a:lnTo>
                    <a:pt x="792" y="1142"/>
                  </a:lnTo>
                  <a:lnTo>
                    <a:pt x="746" y="1197"/>
                  </a:lnTo>
                  <a:lnTo>
                    <a:pt x="701" y="1252"/>
                  </a:lnTo>
                  <a:lnTo>
                    <a:pt x="658" y="1308"/>
                  </a:lnTo>
                  <a:lnTo>
                    <a:pt x="616" y="1366"/>
                  </a:lnTo>
                  <a:lnTo>
                    <a:pt x="575" y="1424"/>
                  </a:lnTo>
                  <a:lnTo>
                    <a:pt x="535" y="1483"/>
                  </a:lnTo>
                  <a:lnTo>
                    <a:pt x="497" y="1543"/>
                  </a:lnTo>
                  <a:lnTo>
                    <a:pt x="460" y="1604"/>
                  </a:lnTo>
                  <a:lnTo>
                    <a:pt x="424" y="1665"/>
                  </a:lnTo>
                  <a:lnTo>
                    <a:pt x="389" y="1728"/>
                  </a:lnTo>
                  <a:lnTo>
                    <a:pt x="356" y="1791"/>
                  </a:lnTo>
                  <a:lnTo>
                    <a:pt x="324" y="1855"/>
                  </a:lnTo>
                  <a:lnTo>
                    <a:pt x="294" y="1920"/>
                  </a:lnTo>
                  <a:lnTo>
                    <a:pt x="265" y="1986"/>
                  </a:lnTo>
                  <a:lnTo>
                    <a:pt x="237" y="2052"/>
                  </a:lnTo>
                  <a:lnTo>
                    <a:pt x="211" y="2120"/>
                  </a:lnTo>
                  <a:lnTo>
                    <a:pt x="186" y="2188"/>
                  </a:lnTo>
                  <a:lnTo>
                    <a:pt x="163" y="2256"/>
                  </a:lnTo>
                  <a:lnTo>
                    <a:pt x="141" y="2325"/>
                  </a:lnTo>
                  <a:lnTo>
                    <a:pt x="121" y="2395"/>
                  </a:lnTo>
                  <a:lnTo>
                    <a:pt x="102" y="2466"/>
                  </a:lnTo>
                  <a:lnTo>
                    <a:pt x="84" y="2537"/>
                  </a:lnTo>
                  <a:lnTo>
                    <a:pt x="69" y="2609"/>
                  </a:lnTo>
                  <a:lnTo>
                    <a:pt x="54" y="2681"/>
                  </a:lnTo>
                  <a:lnTo>
                    <a:pt x="42" y="2754"/>
                  </a:lnTo>
                  <a:lnTo>
                    <a:pt x="31" y="2828"/>
                  </a:lnTo>
                  <a:lnTo>
                    <a:pt x="22" y="2902"/>
                  </a:lnTo>
                  <a:lnTo>
                    <a:pt x="14" y="2976"/>
                  </a:lnTo>
                  <a:lnTo>
                    <a:pt x="8" y="3051"/>
                  </a:lnTo>
                  <a:lnTo>
                    <a:pt x="4" y="3126"/>
                  </a:lnTo>
                  <a:lnTo>
                    <a:pt x="1" y="3202"/>
                  </a:lnTo>
                  <a:lnTo>
                    <a:pt x="0" y="3279"/>
                  </a:lnTo>
                  <a:lnTo>
                    <a:pt x="5754" y="3279"/>
                  </a:lnTo>
                  <a:lnTo>
                    <a:pt x="5754" y="1130"/>
                  </a:lnTo>
                  <a:lnTo>
                    <a:pt x="5718" y="1089"/>
                  </a:lnTo>
                  <a:lnTo>
                    <a:pt x="5670" y="1037"/>
                  </a:lnTo>
                  <a:lnTo>
                    <a:pt x="5621" y="986"/>
                  </a:lnTo>
                  <a:lnTo>
                    <a:pt x="5571" y="936"/>
                  </a:lnTo>
                  <a:lnTo>
                    <a:pt x="5520" y="887"/>
                  </a:lnTo>
                  <a:lnTo>
                    <a:pt x="5468" y="839"/>
                  </a:lnTo>
                  <a:lnTo>
                    <a:pt x="5414" y="792"/>
                  </a:lnTo>
                  <a:lnTo>
                    <a:pt x="5360" y="746"/>
                  </a:lnTo>
                  <a:lnTo>
                    <a:pt x="5305" y="702"/>
                  </a:lnTo>
                  <a:lnTo>
                    <a:pt x="5249" y="658"/>
                  </a:lnTo>
                  <a:lnTo>
                    <a:pt x="5191" y="616"/>
                  </a:lnTo>
                  <a:lnTo>
                    <a:pt x="5133" y="575"/>
                  </a:lnTo>
                  <a:lnTo>
                    <a:pt x="5074" y="536"/>
                  </a:lnTo>
                  <a:lnTo>
                    <a:pt x="5014" y="497"/>
                  </a:lnTo>
                  <a:lnTo>
                    <a:pt x="4953" y="460"/>
                  </a:lnTo>
                  <a:lnTo>
                    <a:pt x="4892" y="424"/>
                  </a:lnTo>
                  <a:lnTo>
                    <a:pt x="4829" y="390"/>
                  </a:lnTo>
                  <a:lnTo>
                    <a:pt x="4766" y="356"/>
                  </a:lnTo>
                  <a:lnTo>
                    <a:pt x="4702" y="325"/>
                  </a:lnTo>
                  <a:lnTo>
                    <a:pt x="4637" y="294"/>
                  </a:lnTo>
                  <a:lnTo>
                    <a:pt x="4571" y="265"/>
                  </a:lnTo>
                  <a:lnTo>
                    <a:pt x="4504" y="237"/>
                  </a:lnTo>
                  <a:lnTo>
                    <a:pt x="4437" y="211"/>
                  </a:lnTo>
                  <a:lnTo>
                    <a:pt x="4369" y="186"/>
                  </a:lnTo>
                  <a:lnTo>
                    <a:pt x="4301" y="163"/>
                  </a:lnTo>
                  <a:lnTo>
                    <a:pt x="4231" y="141"/>
                  </a:lnTo>
                  <a:lnTo>
                    <a:pt x="4162" y="121"/>
                  </a:lnTo>
                  <a:lnTo>
                    <a:pt x="4091" y="102"/>
                  </a:lnTo>
                  <a:lnTo>
                    <a:pt x="4020" y="85"/>
                  </a:lnTo>
                  <a:lnTo>
                    <a:pt x="3948" y="69"/>
                  </a:lnTo>
                  <a:lnTo>
                    <a:pt x="3876" y="55"/>
                  </a:lnTo>
                  <a:lnTo>
                    <a:pt x="3803" y="42"/>
                  </a:lnTo>
                  <a:lnTo>
                    <a:pt x="3729" y="31"/>
                  </a:lnTo>
                  <a:lnTo>
                    <a:pt x="3655" y="22"/>
                  </a:lnTo>
                  <a:lnTo>
                    <a:pt x="3581" y="14"/>
                  </a:lnTo>
                  <a:lnTo>
                    <a:pt x="3506" y="8"/>
                  </a:lnTo>
                  <a:lnTo>
                    <a:pt x="3431" y="4"/>
                  </a:lnTo>
                  <a:lnTo>
                    <a:pt x="3355" y="1"/>
                  </a:lnTo>
                  <a:lnTo>
                    <a:pt x="3278" y="0"/>
                  </a:lnTo>
                  <a:close/>
                </a:path>
              </a:pathLst>
            </a:custGeom>
            <a:solidFill>
              <a:srgbClr val="32B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</a:endParaRPr>
            </a:p>
          </p:txBody>
        </p:sp>
        <p:pic>
          <p:nvPicPr>
            <p:cNvPr id="17" name="docshape229">
              <a:extLst>
                <a:ext uri="{FF2B5EF4-FFF2-40B4-BE49-F238E27FC236}">
                  <a16:creationId xmlns:a16="http://schemas.microsoft.com/office/drawing/2014/main" id="{032C9CA1-6129-40B2-8586-8E97457555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" y="3347"/>
              <a:ext cx="2162" cy="2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docshape230">
              <a:extLst>
                <a:ext uri="{FF2B5EF4-FFF2-40B4-BE49-F238E27FC236}">
                  <a16:creationId xmlns:a16="http://schemas.microsoft.com/office/drawing/2014/main" id="{677B7A35-5641-4541-9D73-262DFCA61A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6" y="3347"/>
              <a:ext cx="1440" cy="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docshape231">
              <a:extLst>
                <a:ext uri="{FF2B5EF4-FFF2-40B4-BE49-F238E27FC236}">
                  <a16:creationId xmlns:a16="http://schemas.microsoft.com/office/drawing/2014/main" id="{CFB7A1E6-F082-4F5B-A274-510DC22A98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5" y="4454"/>
              <a:ext cx="727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docshape232">
              <a:extLst>
                <a:ext uri="{FF2B5EF4-FFF2-40B4-BE49-F238E27FC236}">
                  <a16:creationId xmlns:a16="http://schemas.microsoft.com/office/drawing/2014/main" id="{6BD30F74-2C6C-4EAC-9898-90CDE29A8D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3" y="4530"/>
              <a:ext cx="730" cy="2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docshape233">
              <a:extLst>
                <a:ext uri="{FF2B5EF4-FFF2-40B4-BE49-F238E27FC236}">
                  <a16:creationId xmlns:a16="http://schemas.microsoft.com/office/drawing/2014/main" id="{4A10406A-5BC5-49D7-B2E7-D4085BBD9C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4" y="4874"/>
              <a:ext cx="727" cy="1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docshape234">
              <a:extLst>
                <a:ext uri="{FF2B5EF4-FFF2-40B4-BE49-F238E27FC236}">
                  <a16:creationId xmlns:a16="http://schemas.microsoft.com/office/drawing/2014/main" id="{9269922B-DDEF-4397-84FE-B9F4817624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9" y="5967"/>
              <a:ext cx="854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docshape235">
              <a:extLst>
                <a:ext uri="{FF2B5EF4-FFF2-40B4-BE49-F238E27FC236}">
                  <a16:creationId xmlns:a16="http://schemas.microsoft.com/office/drawing/2014/main" id="{331BAFD6-B47F-44C0-A0AA-32356387C2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" y="69"/>
              <a:ext cx="5755" cy="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docshape236">
              <a:extLst>
                <a:ext uri="{FF2B5EF4-FFF2-40B4-BE49-F238E27FC236}">
                  <a16:creationId xmlns:a16="http://schemas.microsoft.com/office/drawing/2014/main" id="{9DB04560-8406-417E-97E4-C75CB39BBC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" y="1780"/>
              <a:ext cx="1890" cy="1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docshape237">
              <a:extLst>
                <a:ext uri="{FF2B5EF4-FFF2-40B4-BE49-F238E27FC236}">
                  <a16:creationId xmlns:a16="http://schemas.microsoft.com/office/drawing/2014/main" id="{7E25DCE9-BEA1-40B0-94D3-5C47518E1C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1" y="1811"/>
              <a:ext cx="1262" cy="3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docshape238">
              <a:extLst>
                <a:ext uri="{FF2B5EF4-FFF2-40B4-BE49-F238E27FC236}">
                  <a16:creationId xmlns:a16="http://schemas.microsoft.com/office/drawing/2014/main" id="{E7E5F52E-09BB-4CF1-855B-CC79468FF8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7" y="3666"/>
              <a:ext cx="1859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3655" y="1340987"/>
            <a:ext cx="7443037" cy="475270"/>
          </a:xfrm>
        </p:spPr>
        <p:txBody>
          <a:bodyPr>
            <a:normAutofit fontScale="90000"/>
          </a:bodyPr>
          <a:lstStyle/>
          <a:p>
            <a:r>
              <a:rPr lang="nl-NL" sz="3600" i="1" dirty="0"/>
              <a:t>Tagetes patula </a:t>
            </a:r>
            <a:r>
              <a:rPr lang="nl-NL" sz="3600" dirty="0" err="1"/>
              <a:t>vs. </a:t>
            </a:r>
            <a:r>
              <a:rPr lang="nl-NL" sz="3600" dirty="0"/>
              <a:t/>
            </a:r>
            <a:br>
              <a:rPr lang="nl-NL" sz="3600" dirty="0"/>
            </a:br>
            <a:r>
              <a:rPr lang="nl-NL" sz="3600" i="1" dirty="0"/>
              <a:t> Pratylenchus penetrans </a:t>
            </a: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 err="1"/>
              <a:t>	  </a:t>
            </a:r>
            <a:r>
              <a:rPr lang="nl-NL" sz="3600" dirty="0"/>
              <a:t>in </a:t>
            </a:r>
            <a:r>
              <a:rPr lang="nl-NL" sz="3600" dirty="0" err="1"/>
              <a:t>Erdbeeren </a:t>
            </a:r>
            <a:r>
              <a:rPr lang="en-GB" sz="3221" b="1" dirty="0"/>
              <a:t/>
            </a:r>
            <a:br>
              <a:rPr lang="en-GB" sz="3221" b="1" dirty="0"/>
            </a:br>
            <a:r>
              <a:rPr lang="en-GB" sz="3221" b="1" dirty="0"/>
              <a:t/>
            </a:r>
            <a:br>
              <a:rPr lang="en-GB" sz="3221" b="1" dirty="0"/>
            </a:br>
            <a:endParaRPr lang="en-GB" sz="3221" b="1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3439886" y="5248475"/>
            <a:ext cx="2239244" cy="777335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GB" sz="1193" dirty="0"/>
              <a:t/>
            </a:r>
            <a:br>
              <a:rPr lang="en-GB" sz="1193" dirty="0"/>
            </a:br>
            <a:r>
              <a:rPr lang="en-GB" sz="7200" dirty="0">
                <a:solidFill>
                  <a:schemeClr val="tx1"/>
                </a:solidFill>
              </a:rPr>
              <a:t>Leendert Molendijk</a:t>
            </a:r>
            <a:br>
              <a:rPr lang="en-GB" sz="7200" dirty="0">
                <a:solidFill>
                  <a:schemeClr val="tx1"/>
                </a:solidFill>
              </a:rPr>
            </a:br>
            <a:r>
              <a:rPr lang="en-GB" sz="7200" dirty="0">
                <a:solidFill>
                  <a:schemeClr val="tx1"/>
                </a:solidFill>
              </a:rPr>
              <a:t/>
            </a:r>
            <a:br>
              <a:rPr lang="en-GB" sz="7200" dirty="0">
                <a:solidFill>
                  <a:schemeClr val="tx1"/>
                </a:solidFill>
              </a:rPr>
            </a:br>
            <a:r>
              <a:rPr lang="nl-NL" sz="7200" dirty="0">
                <a:solidFill>
                  <a:schemeClr val="tx1"/>
                </a:solidFill>
              </a:rPr>
              <a:t>2021-06-24</a:t>
            </a:r>
            <a:endParaRPr lang="en-GB" sz="7200" dirty="0">
              <a:solidFill>
                <a:schemeClr val="tx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90AA701-F8C2-497E-88AB-34153AF116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44" y="6107783"/>
            <a:ext cx="1978015" cy="587358"/>
          </a:xfrm>
          <a:prstGeom prst="rect">
            <a:avLst/>
          </a:prstGeom>
        </p:spPr>
      </p:pic>
      <p:pic>
        <p:nvPicPr>
          <p:cNvPr id="7" name="Espace réservé pour une image  6"/>
          <p:cNvPicPr>
            <a:picLocks noGrp="1" noChangeAspect="1"/>
          </p:cNvPicPr>
          <p:nvPr>
            <p:ph type="pic" sz="quarter" idx="19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411591" y="1945853"/>
            <a:ext cx="3089696" cy="3089696"/>
          </a:xfrm>
        </p:spPr>
      </p:pic>
    </p:spTree>
    <p:extLst>
      <p:ext uri="{BB962C8B-B14F-4D97-AF65-F5344CB8AC3E}">
        <p14:creationId xmlns:p14="http://schemas.microsoft.com/office/powerpoint/2010/main" val="1136628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344678"/>
            <a:ext cx="8427307" cy="1281130"/>
          </a:xfrm>
        </p:spPr>
        <p:txBody>
          <a:bodyPr/>
          <a:lstStyle/>
          <a:p>
            <a:r>
              <a:rPr lang="de-DE" sz="2800" dirty="0"/>
              <a:t>Auswirkungen der Tagetes auf die Ernte 2001 </a:t>
            </a:r>
            <a:endParaRPr lang="nl-NL" sz="2800" i="1" dirty="0"/>
          </a:p>
        </p:txBody>
      </p:sp>
      <p:pic>
        <p:nvPicPr>
          <p:cNvPr id="16589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622" y="1406881"/>
            <a:ext cx="6264276" cy="3847864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CEDE021-DA7A-44DC-AD66-36E1C2684C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729" y="4746270"/>
            <a:ext cx="3248271" cy="211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39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72465"/>
          </a:xfrm>
        </p:spPr>
        <p:txBody>
          <a:bodyPr/>
          <a:lstStyle/>
          <a:p>
            <a:r>
              <a:rPr lang="nl-NL" i="1" dirty="0"/>
              <a:t>Tagetes patula </a:t>
            </a:r>
            <a:r>
              <a:rPr lang="nl-NL" dirty="0" err="1"/>
              <a:t>und Erdbeeren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t>11</a:t>
            </a:fld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725643" y="3299735"/>
            <a:ext cx="80287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i="1" dirty="0"/>
              <a:t>Die Wirkung von T. patula auf die Populationsdichten von P. penetrans hielt länger an als die Wirkung der chemischen Bodenbegasung. Erdbeeren wurden in 3 aufeinanderfolgenden Jahren nach der Behandlung mit T. patula angebaut, ohne dass sie durch den Wurzelläsionsnematoden geschädigt wurden </a:t>
            </a:r>
            <a:endParaRPr lang="nl-NL" sz="1600" i="1" dirty="0"/>
          </a:p>
        </p:txBody>
      </p:sp>
      <p:sp>
        <p:nvSpPr>
          <p:cNvPr id="6" name="Rechthoek 5"/>
          <p:cNvSpPr/>
          <p:nvPr/>
        </p:nvSpPr>
        <p:spPr>
          <a:xfrm>
            <a:off x="5496" y="1753329"/>
            <a:ext cx="769365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700" b="1" i="1" dirty="0">
                <a:latin typeface="Times-BoldItalic"/>
              </a:rPr>
              <a:t>Tagetes patula </a:t>
            </a:r>
            <a:r>
              <a:rPr lang="nl-NL" sz="1700" b="1" dirty="0">
                <a:latin typeface="Times-Bold"/>
              </a:rPr>
              <a:t>als </a:t>
            </a:r>
            <a:r>
              <a:rPr lang="nl-NL" sz="1700" b="1" dirty="0" err="1">
                <a:latin typeface="Times-Bold"/>
              </a:rPr>
              <a:t>wirksame</a:t>
            </a:r>
            <a:r>
              <a:rPr lang="nl-NL" sz="1700" b="1" dirty="0">
                <a:latin typeface="Times-Bold"/>
              </a:rPr>
              <a:t> </a:t>
            </a:r>
            <a:r>
              <a:rPr lang="nl-NL" sz="1700" b="1" dirty="0" err="1">
                <a:latin typeface="Times-Bold"/>
              </a:rPr>
              <a:t>Zwischenfrucht</a:t>
            </a:r>
            <a:r>
              <a:rPr lang="nl-NL" sz="1700" b="1" dirty="0">
                <a:latin typeface="Times-Bold"/>
              </a:rPr>
              <a:t> </a:t>
            </a:r>
            <a:r>
              <a:rPr lang="nl-NL" sz="1700" b="1" dirty="0" err="1">
                <a:latin typeface="Times-Bold"/>
              </a:rPr>
              <a:t>zur</a:t>
            </a:r>
            <a:r>
              <a:rPr lang="nl-NL" sz="1700" b="1" dirty="0">
                <a:latin typeface="Times-Bold"/>
              </a:rPr>
              <a:t> </a:t>
            </a:r>
            <a:r>
              <a:rPr lang="nl-NL" sz="1700" b="1" dirty="0" err="1">
                <a:latin typeface="Times-Bold"/>
              </a:rPr>
              <a:t>langfristigen</a:t>
            </a:r>
            <a:r>
              <a:rPr lang="nl-NL" sz="1700" b="1" dirty="0">
                <a:latin typeface="Times-Bold"/>
              </a:rPr>
              <a:t> </a:t>
            </a:r>
            <a:r>
              <a:rPr lang="nl-NL" sz="1700" b="1" dirty="0" err="1" smtClean="0">
                <a:latin typeface="Times-Bold"/>
              </a:rPr>
              <a:t>Bekämpfung</a:t>
            </a:r>
            <a:r>
              <a:rPr lang="nl-NL" sz="1700" b="1" dirty="0" smtClean="0">
                <a:latin typeface="Times-Bold"/>
              </a:rPr>
              <a:t> von </a:t>
            </a:r>
            <a:r>
              <a:rPr lang="nl-NL" sz="1700" b="1" i="1" dirty="0">
                <a:latin typeface="Times-BoldItalic"/>
              </a:rPr>
              <a:t>Pratylenchus penetrans</a:t>
            </a:r>
          </a:p>
          <a:p>
            <a:r>
              <a:rPr lang="nl-NL" sz="1200" dirty="0" err="1">
                <a:latin typeface="Times-Roman"/>
              </a:rPr>
              <a:t>Albartus </a:t>
            </a:r>
            <a:r>
              <a:rPr lang="nl-NL" sz="900" dirty="0">
                <a:latin typeface="Times-Roman"/>
              </a:rPr>
              <a:t>EVENHUIS,</a:t>
            </a:r>
            <a:r>
              <a:rPr lang="nl-NL" sz="1200" dirty="0">
                <a:latin typeface="Times-Roman"/>
              </a:rPr>
              <a:t>, Gerard W. KORTHALS </a:t>
            </a:r>
            <a:r>
              <a:rPr lang="nl-NL" sz="1200" dirty="0" err="1">
                <a:latin typeface="Times-Roman"/>
              </a:rPr>
              <a:t>und </a:t>
            </a:r>
            <a:r>
              <a:rPr lang="nl-NL" sz="1200" dirty="0">
                <a:latin typeface="Times-Roman"/>
              </a:rPr>
              <a:t>Leendert P.G. MOLENDIJK</a:t>
            </a:r>
            <a:r>
              <a:rPr lang="nl-NL" sz="900" dirty="0">
                <a:latin typeface="Times-Roman"/>
              </a:rPr>
              <a:t>, </a:t>
            </a:r>
            <a:r>
              <a:rPr lang="nl-NL" sz="1200" i="1" dirty="0" err="1">
                <a:latin typeface="Times-Italic"/>
              </a:rPr>
              <a:t>Nematology</a:t>
            </a:r>
            <a:r>
              <a:rPr lang="nl-NL" sz="1200" dirty="0">
                <a:latin typeface="Times-Roman"/>
              </a:rPr>
              <a:t>, 2004, Vol. 6(6), 877-881. </a:t>
            </a:r>
            <a:endParaRPr lang="nl-NL" sz="12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286" y="350049"/>
            <a:ext cx="1951839" cy="109791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987" y="1727536"/>
            <a:ext cx="1713138" cy="128485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AE0AE8F-F0A1-4A12-8BF1-F1AA445FED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524" y="4757923"/>
            <a:ext cx="1219215" cy="1995080"/>
          </a:xfrm>
          <a:prstGeom prst="rect">
            <a:avLst/>
          </a:prstGeom>
        </p:spPr>
      </p:pic>
      <p:pic>
        <p:nvPicPr>
          <p:cNvPr id="12" name="Picture 4" descr="Wandelroute Kaldenbroek-tocht | Grubbenvorst te Limburg">
            <a:extLst>
              <a:ext uri="{FF2B5EF4-FFF2-40B4-BE49-F238E27FC236}">
                <a16:creationId xmlns:a16="http://schemas.microsoft.com/office/drawing/2014/main" id="{3A8A621D-BEDB-4A40-BB2C-D5623F124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88" y="5021633"/>
            <a:ext cx="2303636" cy="172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B8A70FE-8B20-4194-87BD-8B9960320E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55" y="4734117"/>
            <a:ext cx="2109301" cy="1364842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37B410F-15F9-4DEE-BC58-75C7A2C64D07}"/>
              </a:ext>
            </a:extLst>
          </p:cNvPr>
          <p:cNvSpPr txBox="1"/>
          <p:nvPr/>
        </p:nvSpPr>
        <p:spPr>
          <a:xfrm>
            <a:off x="4622993" y="4947886"/>
            <a:ext cx="4131440" cy="14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600" dirty="0">
                <a:solidFill>
                  <a:srgbClr val="C00000"/>
                </a:solidFill>
              </a:rPr>
              <a:t>Tagetes: beheersmaatregel in hoog salderende teelten</a:t>
            </a:r>
          </a:p>
          <a:p>
            <a:pPr>
              <a:lnSpc>
                <a:spcPts val="1800"/>
              </a:lnSpc>
            </a:pPr>
            <a:endParaRPr lang="nl-NL" sz="1400" dirty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r>
              <a:rPr lang="nl-NL" sz="1400" dirty="0">
                <a:latin typeface="Verdana" pitchFamily="34" charset="0"/>
              </a:rPr>
              <a:t>Höhere Teeltkosten</a:t>
            </a:r>
          </a:p>
          <a:p>
            <a:pPr>
              <a:lnSpc>
                <a:spcPts val="1800"/>
              </a:lnSpc>
            </a:pPr>
            <a:endParaRPr lang="nl-NL" sz="1400" dirty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r>
              <a:rPr lang="nl-NL" sz="1400" dirty="0">
                <a:latin typeface="Verdana" pitchFamily="34" charset="0"/>
              </a:rPr>
              <a:t>Inpasbaarheid in rotatie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1849A31E-A2D7-40F5-9DC9-C716EC5AB1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610" y="4760584"/>
            <a:ext cx="3006543" cy="1964428"/>
          </a:xfrm>
          <a:prstGeom prst="rect">
            <a:avLst/>
          </a:prstGeom>
        </p:spPr>
      </p:pic>
      <p:pic>
        <p:nvPicPr>
          <p:cNvPr id="18" name="Picture 2" descr="Behoorlijke verschillen in rassendemo biologische zaaiuien&amp;quot;">
            <a:extLst>
              <a:ext uri="{FF2B5EF4-FFF2-40B4-BE49-F238E27FC236}">
                <a16:creationId xmlns:a16="http://schemas.microsoft.com/office/drawing/2014/main" id="{6DC170AB-3DA2-4812-AEAE-B671E748B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971" y="4572112"/>
            <a:ext cx="2276432" cy="170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678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Afbeelding 23">
            <a:extLst>
              <a:ext uri="{FF2B5EF4-FFF2-40B4-BE49-F238E27FC236}">
                <a16:creationId xmlns:a16="http://schemas.microsoft.com/office/drawing/2014/main" id="{3A7F81F6-C3DE-4F55-9E24-2746C6B72303}"/>
              </a:ext>
            </a:extLst>
          </p:cNvPr>
          <p:cNvPicPr/>
          <p:nvPr/>
        </p:nvPicPr>
        <p:blipFill>
          <a:blip r:embed="rId3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9" y="1115123"/>
            <a:ext cx="8051360" cy="4757856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83619" y="375794"/>
            <a:ext cx="7785204" cy="136591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nl-NL" sz="1500" dirty="0" err="1"/>
              <a:t>Schwarzbrache</a:t>
            </a:r>
            <a:r>
              <a:rPr lang="nl-NL" sz="1500" dirty="0"/>
              <a:t>, </a:t>
            </a:r>
            <a:r>
              <a:rPr lang="nl-NL" sz="1500" dirty="0" err="1"/>
              <a:t>Schwarzhafer </a:t>
            </a:r>
            <a:r>
              <a:rPr lang="nl-NL" sz="1500" dirty="0"/>
              <a:t>(</a:t>
            </a:r>
            <a:r>
              <a:rPr lang="nl-NL" sz="1500" i="1" dirty="0"/>
              <a:t>Avena strigosa, </a:t>
            </a:r>
            <a:r>
              <a:rPr lang="nl-NL" sz="1500" dirty="0"/>
              <a:t>Japanischer </a:t>
            </a:r>
            <a:r>
              <a:rPr lang="nl-NL" sz="1500" dirty="0" err="1" smtClean="0"/>
              <a:t>Hafer</a:t>
            </a:r>
            <a:r>
              <a:rPr lang="nl-NL" sz="1500" dirty="0" smtClean="0"/>
              <a:t>), </a:t>
            </a:r>
            <a:r>
              <a:rPr lang="nl-NL" sz="1500" dirty="0"/>
              <a:t>Mischung oder </a:t>
            </a:r>
            <a:r>
              <a:rPr lang="nl-NL" sz="1500" i="1" dirty="0"/>
              <a:t>Tagetes </a:t>
            </a:r>
            <a:r>
              <a:rPr lang="nl-NL" sz="1500" dirty="0"/>
              <a:t/>
            </a:r>
            <a:br>
              <a:rPr lang="nl-NL" sz="1500" dirty="0"/>
            </a:br>
            <a:r>
              <a:rPr lang="nl-NL" sz="1500" dirty="0"/>
              <a:t>als </a:t>
            </a:r>
            <a:r>
              <a:rPr lang="nl-NL" sz="1500" dirty="0" err="1"/>
              <a:t>Zwischenfrucht mit drei </a:t>
            </a:r>
            <a:r>
              <a:rPr lang="nl-NL" sz="1500" dirty="0"/>
              <a:t>Aussaatterminen. </a:t>
            </a:r>
            <a:br>
              <a:rPr lang="nl-NL" sz="1500" dirty="0"/>
            </a:br>
            <a:r>
              <a:rPr lang="nl-NL" sz="1500" dirty="0"/>
              <a:t>Wirkung auf den </a:t>
            </a:r>
            <a:r>
              <a:rPr lang="nl-NL" sz="1500" dirty="0" err="1"/>
              <a:t>Befall </a:t>
            </a:r>
            <a:r>
              <a:rPr lang="nl-NL" sz="1500" dirty="0"/>
              <a:t>mit </a:t>
            </a:r>
            <a:r>
              <a:rPr lang="nl-NL" sz="1500" i="1" dirty="0"/>
              <a:t>Pratylenchus penetrans.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fontAlgn="base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defRPr/>
            </a:pPr>
            <a:fld id="{F25965E0-7062-474C-8671-DB3A3CE669B0}" type="slidenum">
              <a:rPr lang="nl-NL">
                <a:solidFill>
                  <a:srgbClr val="005172"/>
                </a:solidFill>
              </a:rPr>
              <a:t>12</a:t>
            </a:fld>
            <a:endParaRPr lang="nl-NL" dirty="0">
              <a:solidFill>
                <a:srgbClr val="005172"/>
              </a:solidFill>
            </a:endParaRPr>
          </a:p>
        </p:txBody>
      </p:sp>
      <p:graphicFrame>
        <p:nvGraphicFramePr>
          <p:cNvPr id="6" name="Grafiek 5"/>
          <p:cNvGraphicFramePr/>
          <p:nvPr>
            <p:extLst>
              <p:ext uri="{D42A27DB-BD31-4B8C-83A1-F6EECF244321}">
                <p14:modId xmlns:p14="http://schemas.microsoft.com/office/powerpoint/2010/main" val="133907064"/>
              </p:ext>
            </p:extLst>
          </p:nvPr>
        </p:nvGraphicFramePr>
        <p:xfrm>
          <a:off x="1244338" y="2060136"/>
          <a:ext cx="5995447" cy="3412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kstvak 7"/>
          <p:cNvSpPr txBox="1"/>
          <p:nvPr/>
        </p:nvSpPr>
        <p:spPr>
          <a:xfrm>
            <a:off x="6849205" y="5128926"/>
            <a:ext cx="1985774" cy="63094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350"/>
              </a:lnSpc>
              <a:defRPr/>
            </a:pPr>
            <a:r>
              <a:rPr lang="de-DE" sz="1050" dirty="0">
                <a:solidFill>
                  <a:srgbClr val="005172"/>
                </a:solidFill>
                <a:latin typeface="Verdana" pitchFamily="34" charset="0"/>
              </a:rPr>
              <a:t>T1 = Aussaat 19. Juli-16</a:t>
            </a:r>
          </a:p>
          <a:p>
            <a:pPr>
              <a:lnSpc>
                <a:spcPts val="1350"/>
              </a:lnSpc>
              <a:defRPr/>
            </a:pPr>
            <a:r>
              <a:rPr lang="de-DE" sz="1050" dirty="0">
                <a:solidFill>
                  <a:srgbClr val="005172"/>
                </a:solidFill>
                <a:latin typeface="Verdana" pitchFamily="34" charset="0"/>
              </a:rPr>
              <a:t>T2 = Aussaat 15 Aug-16</a:t>
            </a:r>
          </a:p>
          <a:p>
            <a:pPr>
              <a:lnSpc>
                <a:spcPts val="1350"/>
              </a:lnSpc>
              <a:defRPr/>
            </a:pPr>
            <a:r>
              <a:rPr lang="de-DE" sz="1050" dirty="0">
                <a:solidFill>
                  <a:srgbClr val="005172"/>
                </a:solidFill>
                <a:latin typeface="Verdana" pitchFamily="34" charset="0"/>
              </a:rPr>
              <a:t>T3 = Aussaat 8 Sept-16</a:t>
            </a:r>
            <a:endParaRPr lang="nl-NL" sz="1050" dirty="0">
              <a:solidFill>
                <a:srgbClr val="005172"/>
              </a:solidFill>
              <a:latin typeface="Verdana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691419" y="3501435"/>
            <a:ext cx="316363" cy="254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50" dirty="0">
                <a:solidFill>
                  <a:srgbClr val="005172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12" name="Tekstvak 11"/>
          <p:cNvSpPr txBox="1"/>
          <p:nvPr/>
        </p:nvSpPr>
        <p:spPr>
          <a:xfrm flipH="1">
            <a:off x="6532570" y="2144473"/>
            <a:ext cx="198855" cy="254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50" dirty="0">
                <a:solidFill>
                  <a:srgbClr val="005172"/>
                </a:solidFill>
                <a:latin typeface="Verdana" pitchFamily="34" charset="0"/>
              </a:rPr>
              <a:t>d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819714" y="4039563"/>
            <a:ext cx="316363" cy="254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50" dirty="0">
                <a:solidFill>
                  <a:srgbClr val="005172"/>
                </a:solidFill>
                <a:latin typeface="Verdana" pitchFamily="34" charset="0"/>
              </a:rPr>
              <a:t>a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5408177" y="3988011"/>
            <a:ext cx="316363" cy="254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50" dirty="0">
                <a:solidFill>
                  <a:srgbClr val="005172"/>
                </a:solidFill>
                <a:latin typeface="Verdana" pitchFamily="34" charset="0"/>
              </a:rPr>
              <a:t>b</a:t>
            </a:r>
          </a:p>
        </p:txBody>
      </p:sp>
      <p:cxnSp>
        <p:nvCxnSpPr>
          <p:cNvPr id="5" name="Rechte verbindingslijn 4"/>
          <p:cNvCxnSpPr>
            <a:cxnSpLocks/>
          </p:cNvCxnSpPr>
          <p:nvPr/>
        </p:nvCxnSpPr>
        <p:spPr>
          <a:xfrm>
            <a:off x="2324600" y="3723430"/>
            <a:ext cx="4524605" cy="503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6849205" y="3566505"/>
            <a:ext cx="1898423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50"/>
              </a:lnSpc>
              <a:defRPr/>
            </a:pPr>
            <a:r>
              <a:rPr lang="de-DE" sz="1050" dirty="0">
                <a:solidFill>
                  <a:srgbClr val="FF0000"/>
                </a:solidFill>
                <a:latin typeface="Verdana" pitchFamily="34" charset="0"/>
              </a:rPr>
              <a:t>Pi = Infektion unmittelbar vor der Aussaat von Gründüngungen.</a:t>
            </a:r>
            <a:endParaRPr lang="nl-NL" sz="1050" dirty="0" err="1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269190" y="3595448"/>
            <a:ext cx="903062" cy="254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50" dirty="0">
                <a:solidFill>
                  <a:srgbClr val="005172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3106572" y="3582593"/>
            <a:ext cx="316363" cy="254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50" dirty="0">
                <a:solidFill>
                  <a:srgbClr val="005172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5975383" y="3590472"/>
            <a:ext cx="316363" cy="254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50" dirty="0">
                <a:solidFill>
                  <a:srgbClr val="005172"/>
                </a:solidFill>
                <a:latin typeface="Verdana" pitchFamily="34" charset="0"/>
              </a:rPr>
              <a:t>c</a:t>
            </a:r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6572" y="6065861"/>
            <a:ext cx="1819985" cy="388264"/>
          </a:xfrm>
          <a:prstGeom prst="rect">
            <a:avLst/>
          </a:prstGeom>
        </p:spPr>
      </p:pic>
      <p:sp>
        <p:nvSpPr>
          <p:cNvPr id="22" name="Tekstvak 21"/>
          <p:cNvSpPr txBox="1"/>
          <p:nvPr/>
        </p:nvSpPr>
        <p:spPr>
          <a:xfrm>
            <a:off x="2556207" y="3626112"/>
            <a:ext cx="316363" cy="254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50" dirty="0">
                <a:solidFill>
                  <a:srgbClr val="005172"/>
                </a:solidFill>
                <a:latin typeface="Verdana" pitchFamily="34" charset="0"/>
              </a:rPr>
              <a:t>c</a:t>
            </a:r>
          </a:p>
        </p:txBody>
      </p:sp>
      <p:pic>
        <p:nvPicPr>
          <p:cNvPr id="23" name="Picture 11" descr="digi5381">
            <a:extLst>
              <a:ext uri="{FF2B5EF4-FFF2-40B4-BE49-F238E27FC236}">
                <a16:creationId xmlns:a16="http://schemas.microsoft.com/office/drawing/2014/main" id="{F426AEA7-B491-4792-9652-D4E3441BA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435" y="1119724"/>
            <a:ext cx="1682544" cy="133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15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El"/>
        </p:bldSub>
      </p:bldGraphic>
      <p:bldP spid="10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9C511C-FC38-47EE-84E2-8727525FB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Bemerkenswerte Aspekte 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83A7C1-A74F-44D7-91D1-B269C0C5F9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3250" y="821701"/>
            <a:ext cx="8521188" cy="4089600"/>
          </a:xfrm>
        </p:spPr>
        <p:txBody>
          <a:bodyPr/>
          <a:lstStyle/>
          <a:p>
            <a:r>
              <a:rPr lang="en-US" dirty="0" err="1"/>
              <a:t>Der </a:t>
            </a:r>
            <a:r>
              <a:rPr lang="en-US" dirty="0"/>
              <a:t>Anbau von Tagetes </a:t>
            </a:r>
            <a:r>
              <a:rPr lang="en-US" dirty="0" err="1"/>
              <a:t>bekämpft ausschließlich </a:t>
            </a:r>
            <a:r>
              <a:rPr lang="en-US" i="1" dirty="0"/>
              <a:t>Pratylenchus </a:t>
            </a:r>
            <a:r>
              <a:rPr lang="en-US" dirty="0"/>
              <a:t>spp. </a:t>
            </a:r>
            <a:endParaRPr lang="nl-NL" dirty="0"/>
          </a:p>
          <a:p>
            <a:r>
              <a:rPr lang="en-US" dirty="0"/>
              <a:t>Für zahlreiche andere Nematoden (</a:t>
            </a:r>
            <a:r>
              <a:rPr lang="en-US" i="1" dirty="0"/>
              <a:t>Meloidogyne</a:t>
            </a:r>
            <a:r>
              <a:rPr lang="en-US" dirty="0"/>
              <a:t>, </a:t>
            </a:r>
            <a:r>
              <a:rPr lang="en-US" i="1" dirty="0"/>
              <a:t>Globodera</a:t>
            </a:r>
            <a:r>
              <a:rPr lang="en-US" dirty="0"/>
              <a:t>, </a:t>
            </a:r>
            <a:r>
              <a:rPr lang="en-US" i="1" dirty="0"/>
              <a:t>Heterodera</a:t>
            </a:r>
            <a:r>
              <a:rPr lang="en-US" dirty="0"/>
              <a:t>, </a:t>
            </a:r>
            <a:r>
              <a:rPr lang="en-US" i="1" dirty="0" err="1"/>
              <a:t>Paratylenchus </a:t>
            </a:r>
            <a:r>
              <a:rPr lang="en-US" dirty="0"/>
              <a:t>usw.) ist Tagetes eine Nicht-Wirtspflanze </a:t>
            </a:r>
          </a:p>
          <a:p>
            <a:r>
              <a:rPr lang="en-US" dirty="0" err="1"/>
              <a:t>Unkräuter verringern die </a:t>
            </a:r>
            <a:r>
              <a:rPr lang="en-US" dirty="0"/>
              <a:t>Wirkung von Tagetes, da </a:t>
            </a:r>
            <a:r>
              <a:rPr lang="en-US" dirty="0" err="1"/>
              <a:t>viele Unkrautarten gute Wirtspflanzen für </a:t>
            </a:r>
            <a:r>
              <a:rPr lang="en-US" i="1" dirty="0"/>
              <a:t>Pratylenchus </a:t>
            </a:r>
            <a:r>
              <a:rPr lang="en-US" dirty="0" err="1"/>
              <a:t>sind</a:t>
            </a:r>
            <a:r>
              <a:rPr lang="en-US" dirty="0"/>
              <a:t>. </a:t>
            </a:r>
            <a:endParaRPr lang="nl-NL" dirty="0"/>
          </a:p>
          <a:p>
            <a:pPr lvl="0"/>
            <a:r>
              <a:rPr lang="en-US" dirty="0"/>
              <a:t>Tagetes </a:t>
            </a:r>
            <a:r>
              <a:rPr lang="en-US" dirty="0" err="1"/>
              <a:t>ist frostempfindlich</a:t>
            </a:r>
            <a:r>
              <a:rPr lang="en-US" dirty="0"/>
              <a:t>; </a:t>
            </a:r>
            <a:r>
              <a:rPr lang="en-US" dirty="0" err="1"/>
              <a:t>vermeiden Sie sehr frühe oder sehr späte Aussaaten.</a:t>
            </a:r>
          </a:p>
          <a:p>
            <a:pPr lvl="0"/>
            <a:r>
              <a:rPr lang="en-US" dirty="0"/>
              <a:t>Tagetes vermehren einige Arten von Trichodoriden/TRV </a:t>
            </a:r>
          </a:p>
          <a:p>
            <a:pPr lvl="0"/>
            <a:r>
              <a:rPr lang="en-US" dirty="0"/>
              <a:t>Es </a:t>
            </a:r>
            <a:r>
              <a:rPr lang="en-US" dirty="0" err="1"/>
              <a:t>gibt </a:t>
            </a:r>
            <a:r>
              <a:rPr lang="en-US" i="1" dirty="0"/>
              <a:t>Meloidogyne </a:t>
            </a:r>
            <a:r>
              <a:rPr lang="en-US" dirty="0" err="1"/>
              <a:t>hapla-Populationen</a:t>
            </a:r>
            <a:r>
              <a:rPr lang="en-US" dirty="0"/>
              <a:t>, die </a:t>
            </a:r>
            <a:r>
              <a:rPr lang="en-US" dirty="0" err="1"/>
              <a:t>sich vermehren </a:t>
            </a:r>
            <a:endParaRPr lang="nl-NL" dirty="0"/>
          </a:p>
          <a:p>
            <a:r>
              <a:rPr lang="en-US" dirty="0"/>
              <a:t>Die Wirkung von schwarzem Hafer, </a:t>
            </a:r>
            <a:r>
              <a:rPr lang="en-US" i="1" dirty="0"/>
              <a:t>Avena strigosa, </a:t>
            </a:r>
            <a:r>
              <a:rPr lang="en-US" dirty="0"/>
              <a:t>ist nicht mit der von Tagetes vergleichbar. </a:t>
            </a:r>
            <a:br>
              <a:rPr lang="en-US" dirty="0"/>
            </a:b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CF51B1D-C691-401B-A7B7-D7114D41AB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226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95288" y="28575"/>
            <a:ext cx="8229600" cy="1143000"/>
          </a:xfrm>
        </p:spPr>
        <p:txBody>
          <a:bodyPr/>
          <a:lstStyle/>
          <a:p>
            <a:r>
              <a:rPr lang="nl-NL" alt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 </a:t>
            </a:r>
            <a:r>
              <a:rPr lang="nl-NL" altLang="en-US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leben </a:t>
            </a:r>
            <a:r>
              <a:rPr lang="nl-NL" alt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Nematoden?</a:t>
            </a:r>
          </a:p>
        </p:txBody>
      </p:sp>
      <p:graphicFrame>
        <p:nvGraphicFramePr>
          <p:cNvPr id="38915" name="Content Placeholder 3"/>
          <p:cNvGraphicFramePr>
            <a:graphicFrameLocks noGrp="1"/>
          </p:cNvGraphicFramePr>
          <p:nvPr>
            <p:ph idx="1"/>
          </p:nvPr>
        </p:nvGraphicFramePr>
        <p:xfrm>
          <a:off x="482600" y="1320800"/>
          <a:ext cx="8178800" cy="444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7" r:id="rId4" imgW="8181541" imgH="4444369" progId="Excel.Chart.8">
                  <p:embed/>
                </p:oleObj>
              </mc:Choice>
              <mc:Fallback>
                <p:oleObj r:id="rId4" imgW="8181541" imgH="4444369" progId="Excel.Chart.8">
                  <p:embed/>
                  <p:pic>
                    <p:nvPicPr>
                      <p:cNvPr id="38915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1320800"/>
                        <a:ext cx="8178800" cy="444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7" name="Picture 2" descr="C:\My Documents\Geert's Office\Onderwijs\BBP-1\Figures\free-living marine nematod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908050"/>
            <a:ext cx="165417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5" descr="c elegans re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1116013"/>
            <a:ext cx="12414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Box 7"/>
          <p:cNvSpPr txBox="1">
            <a:spLocks noChangeArrowheads="1"/>
          </p:cNvSpPr>
          <p:nvPr/>
        </p:nvSpPr>
        <p:spPr bwMode="auto">
          <a:xfrm>
            <a:off x="203200" y="2406650"/>
            <a:ext cx="2133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Meeresablagerungen</a:t>
            </a:r>
            <a:endParaRPr kumimoji="0" lang="nl-NL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7310438" y="2441575"/>
            <a:ext cx="18335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Nichtparasitäre </a:t>
            </a:r>
            <a:r>
              <a:rPr kumimoji="0" lang="nl-NL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Arten </a:t>
            </a:r>
            <a:r>
              <a:rPr kumimoji="0" lang="nl-NL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kumimoji="0" lang="nl-NL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Böden und </a:t>
            </a:r>
            <a:r>
              <a:rPr kumimoji="0" lang="nl-NL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Sedimenten.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2058988" y="2293938"/>
            <a:ext cx="850900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927" name="Picture 10" descr="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3" t="64999" r="19167" b="4630"/>
          <a:stretch>
            <a:fillRect/>
          </a:stretch>
        </p:blipFill>
        <p:spPr bwMode="auto">
          <a:xfrm>
            <a:off x="7438928" y="4462463"/>
            <a:ext cx="1371697" cy="208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2949575" y="5314420"/>
            <a:ext cx="4338457" cy="1526118"/>
            <a:chOff x="2949575" y="5314420"/>
            <a:chExt cx="4338457" cy="1526118"/>
          </a:xfrm>
        </p:grpSpPr>
        <p:pic>
          <p:nvPicPr>
            <p:cNvPr id="38929" name="Picture 12" descr="predatory nematode.gif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6233" y="5314421"/>
              <a:ext cx="2076596" cy="1187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Groep 1"/>
            <p:cNvGrpSpPr/>
            <p:nvPr/>
          </p:nvGrpSpPr>
          <p:grpSpPr>
            <a:xfrm>
              <a:off x="2949575" y="5314420"/>
              <a:ext cx="4338457" cy="1526118"/>
              <a:chOff x="2949575" y="5314420"/>
              <a:chExt cx="4338457" cy="1526118"/>
            </a:xfrm>
          </p:grpSpPr>
          <p:sp>
            <p:nvSpPr>
              <p:cNvPr id="38928" name="TextBox 11"/>
              <p:cNvSpPr txBox="1">
                <a:spLocks noChangeArrowheads="1"/>
              </p:cNvSpPr>
              <p:nvPr/>
            </p:nvSpPr>
            <p:spPr bwMode="auto">
              <a:xfrm>
                <a:off x="3013079" y="6501893"/>
                <a:ext cx="4274953" cy="338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Parasitäre 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und </a:t>
                </a:r>
                <a:r>
                  <a:rPr kumimoji="0" lang="en-US" alt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räuberische 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Fadenwürmer.</a:t>
                </a:r>
                <a:endPara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38930" name="Picture 13" descr="heterorhabditis.jp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9575" y="5314420"/>
                <a:ext cx="1779940" cy="1187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22" name="Straight Arrow Connector 21"/>
          <p:cNvCxnSpPr/>
          <p:nvPr/>
        </p:nvCxnSpPr>
        <p:spPr bwMode="auto">
          <a:xfrm rot="16200000" flipH="1">
            <a:off x="5245893" y="4872832"/>
            <a:ext cx="347663" cy="27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804025" y="2352675"/>
            <a:ext cx="771525" cy="17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924" name="Group 16"/>
          <p:cNvGrpSpPr>
            <a:grpSpLocks/>
          </p:cNvGrpSpPr>
          <p:nvPr/>
        </p:nvGrpSpPr>
        <p:grpSpPr bwMode="auto">
          <a:xfrm>
            <a:off x="123825" y="4784725"/>
            <a:ext cx="2333625" cy="1011238"/>
            <a:chOff x="793794" y="4487665"/>
            <a:chExt cx="2333167" cy="1011538"/>
          </a:xfrm>
        </p:grpSpPr>
        <p:sp>
          <p:nvSpPr>
            <p:cNvPr id="38925" name="TextBox 24"/>
            <p:cNvSpPr txBox="1">
              <a:spLocks noChangeArrowheads="1"/>
            </p:cNvSpPr>
            <p:nvPr/>
          </p:nvSpPr>
          <p:spPr bwMode="auto">
            <a:xfrm>
              <a:off x="793794" y="4913809"/>
              <a:ext cx="2292369" cy="585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Pflanzenparasitische Nematoden 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2701594" y="4487665"/>
              <a:ext cx="425367" cy="3223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30098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001713"/>
          </a:xfrm>
        </p:spPr>
        <p:txBody>
          <a:bodyPr/>
          <a:lstStyle/>
          <a:p>
            <a:r>
              <a:rPr lang="nl-NL" alt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Nematodenschäden</a:t>
            </a:r>
            <a:endParaRPr lang="nl-NL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531" name="Picture 3" descr="Folie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052513"/>
            <a:ext cx="2959100" cy="2387600"/>
          </a:xfrm>
        </p:spPr>
      </p:pic>
      <p:pic>
        <p:nvPicPr>
          <p:cNvPr id="22532" name="Picture 4" descr="Folie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052513"/>
            <a:ext cx="2944813" cy="2392362"/>
          </a:xfrm>
        </p:spPr>
      </p:pic>
      <p:pic>
        <p:nvPicPr>
          <p:cNvPr id="22533" name="Picture 6" descr="Variante7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500438"/>
            <a:ext cx="29591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Folie11"/>
          <p:cNvPicPr>
            <a:picLocks noChangeAspect="1" noChangeArrowheads="1"/>
          </p:cNvPicPr>
          <p:nvPr/>
        </p:nvPicPr>
        <p:blipFill>
          <a:blip r:embed="rId5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500438"/>
            <a:ext cx="2952750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 descr="Loading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3500438"/>
            <a:ext cx="299402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541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840125"/>
          </a:xfrm>
        </p:spPr>
        <p:txBody>
          <a:bodyPr/>
          <a:lstStyle/>
          <a:p>
            <a:r>
              <a:rPr lang="nl-NL" altLang="en-US" dirty="0" err="1"/>
              <a:t>Wurzelläsion Nematoden</a:t>
            </a:r>
          </a:p>
        </p:txBody>
      </p:sp>
      <p:pic>
        <p:nvPicPr>
          <p:cNvPr id="21508" name="Picture 4" descr="http://www.sardi.sa.gov.au/__data/assets/image/0003/91830/lifecycle_prat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981075"/>
            <a:ext cx="6337300" cy="4710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179388" y="5703888"/>
            <a:ext cx="34845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2000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News Gothic" panose="020B0500000000000000" pitchFamily="34" charset="0"/>
              </a:defRPr>
            </a:lvl1pPr>
            <a:lvl2pPr marL="742950" indent="-285750">
              <a:spcAft>
                <a:spcPct val="20000"/>
              </a:spcAft>
              <a:buClr>
                <a:srgbClr val="80BA64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News Gothic" panose="020B0500000000000000" pitchFamily="34" charset="0"/>
              </a:defRPr>
            </a:lvl2pPr>
            <a:lvl3pPr marL="1143000" indent="-228600"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News Gothic" panose="020B0500000000000000" pitchFamily="34" charset="0"/>
              </a:defRPr>
            </a:lvl3pPr>
            <a:lvl4pPr marL="1600200" indent="-228600">
              <a:spcAft>
                <a:spcPct val="20000"/>
              </a:spcAft>
              <a:buChar char="–"/>
              <a:defRPr>
                <a:solidFill>
                  <a:schemeClr val="tx1"/>
                </a:solidFill>
                <a:latin typeface="News Gothic" panose="020B05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News Gothic" panose="020B05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News Gothic" panose="020B05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News Gothic" panose="020B05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News Gothic" panose="020B05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News Gothic" panose="020B0500000000000000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nl-NL" altLang="en-US" sz="1000" dirty="0" err="1"/>
              <a:t>Quelle</a:t>
            </a:r>
            <a:r>
              <a:rPr lang="nl-NL" altLang="en-US" sz="1000" dirty="0"/>
              <a:t>: </a:t>
            </a:r>
            <a:r>
              <a:rPr lang="nl-NL" altLang="en-US" sz="1000" dirty="0" err="1"/>
              <a:t>Agrios</a:t>
            </a:r>
            <a:r>
              <a:rPr lang="nl-NL" altLang="en-US" sz="1000" dirty="0"/>
              <a:t>, </a:t>
            </a:r>
            <a:r>
              <a:rPr lang="nl-NL" altLang="en-US" sz="1000" dirty="0" err="1"/>
              <a:t>Pflanzenpathologie </a:t>
            </a:r>
            <a:endParaRPr lang="nl-NL" altLang="en-US" sz="1000" dirty="0"/>
          </a:p>
        </p:txBody>
      </p:sp>
      <p:pic>
        <p:nvPicPr>
          <p:cNvPr id="6" name="Picture 5" descr="132-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2528888"/>
            <a:ext cx="4760913" cy="31623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87103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Images\Zunke\Zun164.jpg"/>
          <p:cNvPicPr>
            <a:picLocks noChangeAspect="1" noChangeArrowheads="1"/>
          </p:cNvPicPr>
          <p:nvPr/>
        </p:nvPicPr>
        <p:blipFill>
          <a:blip r:embed="rId2"/>
          <a:srcRect t="13738" b="10703"/>
          <a:stretch>
            <a:fillRect/>
          </a:stretch>
        </p:blipFill>
        <p:spPr bwMode="auto">
          <a:xfrm>
            <a:off x="395288" y="4365625"/>
            <a:ext cx="2540000" cy="158432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4" descr="E:\Images\Zunke\Zun172.jpg"/>
          <p:cNvPicPr>
            <a:picLocks noChangeAspect="1" noChangeArrowheads="1"/>
          </p:cNvPicPr>
          <p:nvPr/>
        </p:nvPicPr>
        <p:blipFill>
          <a:blip r:embed="rId3"/>
          <a:srcRect t="10097" b="15858"/>
          <a:stretch>
            <a:fillRect/>
          </a:stretch>
        </p:blipFill>
        <p:spPr bwMode="auto">
          <a:xfrm>
            <a:off x="3060700" y="4365625"/>
            <a:ext cx="2590800" cy="158432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Grafik 4" descr="Möhre Papenkamp 2 kle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8" y="796925"/>
            <a:ext cx="5256212" cy="34956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6869" name="Picture 7" descr="Möhre Papenkamp Pratylenchus 3 kle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1411288"/>
            <a:ext cx="2633662" cy="3962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88" y="290034"/>
            <a:ext cx="6781800" cy="840125"/>
          </a:xfrm>
        </p:spPr>
        <p:txBody>
          <a:bodyPr/>
          <a:lstStyle/>
          <a:p>
            <a:pPr algn="l">
              <a:defRPr/>
            </a:pPr>
            <a:r>
              <a:rPr lang="nl-NL" sz="3000" i="1" dirty="0">
                <a:latin typeface="+mn-lt"/>
              </a:rPr>
              <a:t>Pratylenchus penetrans auf Möhren</a:t>
            </a:r>
          </a:p>
        </p:txBody>
      </p:sp>
    </p:spTree>
    <p:extLst>
      <p:ext uri="{BB962C8B-B14F-4D97-AF65-F5344CB8AC3E}">
        <p14:creationId xmlns:p14="http://schemas.microsoft.com/office/powerpoint/2010/main" val="3601906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03289" y="152325"/>
            <a:ext cx="8012210" cy="1279783"/>
          </a:xfrm>
        </p:spPr>
        <p:txBody>
          <a:bodyPr/>
          <a:lstStyle/>
          <a:p>
            <a:r>
              <a:rPr lang="nl-NL" sz="2751" dirty="0"/>
              <a:t>Bekämpfung von </a:t>
            </a:r>
            <a:r>
              <a:rPr lang="nl-NL" sz="2751" i="1" dirty="0"/>
              <a:t>Pratylenchus penetrans </a:t>
            </a:r>
            <a:r>
              <a:rPr lang="nl-NL" sz="2751" dirty="0"/>
              <a:t>mit </a:t>
            </a:r>
            <a:r>
              <a:rPr lang="nl-NL" sz="2751" i="1" dirty="0"/>
              <a:t>Tagetes patula </a:t>
            </a:r>
            <a:r>
              <a:rPr lang="nl-NL" sz="1800" dirty="0"/>
              <a:t>(Oostenbrink 1957). </a:t>
            </a:r>
            <a:endParaRPr lang="nl-NL" i="1" dirty="0"/>
          </a:p>
        </p:txBody>
      </p:sp>
      <p:pic>
        <p:nvPicPr>
          <p:cNvPr id="88067" name="Picture 3" descr="PPTA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81" y="1849439"/>
            <a:ext cx="5503864" cy="395104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936" y="1752535"/>
            <a:ext cx="3018880" cy="110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95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96B23B-3230-48E0-90B6-B61AD5AC3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err="1"/>
              <a:t>Wirkungsweise 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8B40EEA-F50C-4138-93C6-7BBCA964F5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/>
              <a:t>Endodermis mit </a:t>
            </a:r>
            <a:r>
              <a:rPr lang="nl-NL" dirty="0"/>
              <a:t/>
            </a:r>
            <a:br>
              <a:rPr lang="nl-NL" dirty="0"/>
            </a:br>
            <a:r>
              <a:rPr lang="en-US" sz="2400" dirty="0">
                <a:solidFill>
                  <a:schemeClr val="tx1"/>
                </a:solidFill>
              </a:rPr>
              <a:t>α-Terthiophen </a:t>
            </a:r>
          </a:p>
          <a:p>
            <a:r>
              <a:rPr lang="nl-NL" dirty="0" err="1"/>
              <a:t>Beschädigung erzeugt </a:t>
            </a:r>
            <a:r>
              <a:rPr lang="nl-NL" dirty="0"/>
              <a:t>Peroxidase</a:t>
            </a:r>
          </a:p>
          <a:p>
            <a:r>
              <a:rPr lang="nl-NL" dirty="0" err="1"/>
              <a:t>Singulett-Sauerstoff </a:t>
            </a:r>
            <a:endParaRPr lang="nl-NL" dirty="0"/>
          </a:p>
          <a:p>
            <a:r>
              <a:rPr lang="nl-NL" dirty="0" err="1"/>
              <a:t>Tödlich </a:t>
            </a:r>
            <a:r>
              <a:rPr lang="nl-NL" dirty="0"/>
              <a:t>bei </a:t>
            </a:r>
            <a:r>
              <a:rPr lang="nl-NL" dirty="0" err="1"/>
              <a:t>Kontakt </a:t>
            </a:r>
            <a:endParaRPr lang="nl-NL" dirty="0"/>
          </a:p>
          <a:p>
            <a:r>
              <a:rPr lang="nl-NL" dirty="0" err="1"/>
              <a:t>Nur Pratylenchus-Arten durchbohren </a:t>
            </a:r>
            <a:r>
              <a:rPr lang="nl-NL" dirty="0"/>
              <a:t>die </a:t>
            </a:r>
            <a:r>
              <a:rPr lang="nl-NL" dirty="0" err="1"/>
              <a:t>Endodermis 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617422-84D4-498E-85E1-A4A6F0871F3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t>7</a:t>
            </a:fld>
            <a:endParaRPr lang="nl-NL" dirty="0"/>
          </a:p>
        </p:txBody>
      </p:sp>
      <p:grpSp>
        <p:nvGrpSpPr>
          <p:cNvPr id="8" name="docshapegroup1">
            <a:extLst>
              <a:ext uri="{FF2B5EF4-FFF2-40B4-BE49-F238E27FC236}">
                <a16:creationId xmlns:a16="http://schemas.microsoft.com/office/drawing/2014/main" id="{89B35346-4B47-490E-9D23-75E3F5233DD9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1835249"/>
            <a:ext cx="4343400" cy="3966837"/>
            <a:chOff x="6129" y="244"/>
            <a:chExt cx="4732" cy="3794"/>
          </a:xfrm>
        </p:grpSpPr>
        <p:sp>
          <p:nvSpPr>
            <p:cNvPr id="9" name="docshape2">
              <a:extLst>
                <a:ext uri="{FF2B5EF4-FFF2-40B4-BE49-F238E27FC236}">
                  <a16:creationId xmlns:a16="http://schemas.microsoft.com/office/drawing/2014/main" id="{36DE8394-095D-4AF7-B2E0-BE37E9C97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9" y="244"/>
              <a:ext cx="4732" cy="3794"/>
            </a:xfrm>
            <a:prstGeom prst="rect">
              <a:avLst/>
            </a:prstGeom>
            <a:solidFill>
              <a:srgbClr val="E1E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6087" name="docshape3">
              <a:extLst>
                <a:ext uri="{FF2B5EF4-FFF2-40B4-BE49-F238E27FC236}">
                  <a16:creationId xmlns:a16="http://schemas.microsoft.com/office/drawing/2014/main" id="{735EF6F1-23CD-42B2-9AF1-48FDB19DF1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0" y="244"/>
              <a:ext cx="4296" cy="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8149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10" y="370084"/>
            <a:ext cx="8534491" cy="772465"/>
          </a:xfrm>
        </p:spPr>
        <p:txBody>
          <a:bodyPr/>
          <a:lstStyle/>
          <a:p>
            <a:r>
              <a:rPr lang="nl-NL" i="1" dirty="0"/>
              <a:t>Tagetes patula </a:t>
            </a:r>
            <a:r>
              <a:rPr lang="nl-NL" dirty="0"/>
              <a:t>und </a:t>
            </a:r>
            <a:r>
              <a:rPr lang="nl-NL" i="1" dirty="0"/>
              <a:t>Pratylenchus penetrans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56949" y="1371055"/>
          <a:ext cx="8230105" cy="4344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3809983" y="3386155"/>
            <a:ext cx="1219200" cy="33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01" tIns="45600" rIns="91201" bIns="45600">
            <a:spAutoFit/>
          </a:bodyPr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defTabSz="967618"/>
            <a:r>
              <a:rPr lang="nl-NL" sz="1587" dirty="0" err="1">
                <a:solidFill>
                  <a:srgbClr val="FF7900"/>
                </a:solidFill>
                <a:latin typeface="Helvetica" pitchFamily="34" charset="0"/>
              </a:rPr>
              <a:t>Karotten</a:t>
            </a:r>
            <a:endParaRPr lang="nl-NL" sz="1587" dirty="0">
              <a:solidFill>
                <a:srgbClr val="FF7900"/>
              </a:solidFill>
              <a:latin typeface="Helvetica" pitchFamily="34" charset="0"/>
            </a:endParaRP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5715004" y="2736549"/>
            <a:ext cx="1295452" cy="58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1" tIns="45600" rIns="91201" bIns="45600">
            <a:spAutoFit/>
          </a:bodyPr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defTabSz="967618"/>
            <a:r>
              <a:rPr lang="nl-NL" sz="1587" dirty="0">
                <a:solidFill>
                  <a:srgbClr val="00B050"/>
                </a:solidFill>
                <a:latin typeface="Helvetica" pitchFamily="34" charset="0"/>
              </a:rPr>
              <a:t>Welsches Weidelgras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1981144" y="2362176"/>
            <a:ext cx="990600" cy="33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01" tIns="45600" rIns="91201" bIns="45600">
            <a:spAutoFit/>
          </a:bodyPr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defTabSz="967618"/>
            <a:r>
              <a:rPr lang="nl-NL" sz="1587" dirty="0">
                <a:solidFill>
                  <a:srgbClr val="000000">
                    <a:lumMod val="60000"/>
                    <a:lumOff val="40000"/>
                  </a:srgbClr>
                </a:solidFill>
                <a:latin typeface="Helvetica" pitchFamily="34" charset="0"/>
              </a:rPr>
              <a:t>Phacelia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1943043" y="3581404"/>
            <a:ext cx="1066800" cy="33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01" tIns="45600" rIns="91201" bIns="45600">
            <a:spAutoFit/>
          </a:bodyPr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defTabSz="967618"/>
            <a:r>
              <a:rPr lang="nl-NL" sz="1587" dirty="0">
                <a:solidFill>
                  <a:srgbClr val="FFFF00"/>
                </a:solidFill>
                <a:latin typeface="Helvetica" pitchFamily="34" charset="0"/>
              </a:rPr>
              <a:t>Tagetes</a:t>
            </a:r>
          </a:p>
        </p:txBody>
      </p:sp>
    </p:spTree>
    <p:extLst>
      <p:ext uri="{BB962C8B-B14F-4D97-AF65-F5344CB8AC3E}">
        <p14:creationId xmlns:p14="http://schemas.microsoft.com/office/powerpoint/2010/main" val="2749765361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i="1" dirty="0"/>
              <a:t>Tagetes patula </a:t>
            </a:r>
            <a:r>
              <a:rPr lang="nl-NL" sz="2000" i="1" dirty="0"/>
              <a:t>(Die Niederlande) </a:t>
            </a:r>
            <a:endParaRPr lang="nl-NL" i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358875" y="965692"/>
            <a:ext cx="8951206" cy="214383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1800" dirty="0"/>
              <a:t>Hauptfrucht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1800" dirty="0"/>
              <a:t>Aussaatzeit zwischen 15. Mai und 15. August</a:t>
            </a:r>
            <a:br>
              <a:rPr lang="de-DE" sz="1800" dirty="0"/>
            </a:br>
            <a:r>
              <a:rPr lang="de-DE" sz="1800" dirty="0"/>
              <a:t>Optimal: 15. Juni - 15. </a:t>
            </a:r>
            <a:r>
              <a:rPr lang="de-DE" sz="1800" dirty="0" err="1"/>
              <a:t>Juli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1800" dirty="0"/>
              <a:t>3-10 kg/ha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1800" dirty="0"/>
              <a:t>Abstand </a:t>
            </a:r>
            <a:r>
              <a:rPr lang="de-DE" sz="1800" dirty="0" err="1"/>
              <a:t>zwischen den </a:t>
            </a:r>
            <a:r>
              <a:rPr lang="de-DE" sz="1800" dirty="0"/>
              <a:t>Reihen 12,5-25 cm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1800" dirty="0"/>
              <a:t>Anbauzeit: &gt;3 Monate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1800" dirty="0"/>
              <a:t>Effektive organische Substanz 1200-2500 kg/ha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1800" dirty="0"/>
              <a:t>Unkrautbekämpfung! (</a:t>
            </a:r>
            <a:r>
              <a:rPr lang="de-DE" sz="1800" dirty="0" err="1"/>
              <a:t>Falsches Saatbett</a:t>
            </a:r>
            <a:r>
              <a:rPr lang="de-DE" sz="1800" dirty="0"/>
              <a:t>, Niedrigdosierungssystem).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1800" dirty="0"/>
              <a:t>Schnecken </a:t>
            </a:r>
            <a:endParaRPr lang="nl-NL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t>9</a:t>
            </a:fld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416" y="350048"/>
            <a:ext cx="2232709" cy="125589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987" y="1727536"/>
            <a:ext cx="1713138" cy="128485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AE0AE8F-F0A1-4A12-8BF1-F1AA445FED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524" y="4757923"/>
            <a:ext cx="1219215" cy="1995080"/>
          </a:xfrm>
          <a:prstGeom prst="rect">
            <a:avLst/>
          </a:prstGeom>
        </p:spPr>
      </p:pic>
      <p:pic>
        <p:nvPicPr>
          <p:cNvPr id="12" name="Picture 4" descr="Wandelroute Kaldenbroek-tocht | Grubbenvorst te Limburg">
            <a:extLst>
              <a:ext uri="{FF2B5EF4-FFF2-40B4-BE49-F238E27FC236}">
                <a16:creationId xmlns:a16="http://schemas.microsoft.com/office/drawing/2014/main" id="{3A8A621D-BEDB-4A40-BB2C-D5623F124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88" y="5021633"/>
            <a:ext cx="2303636" cy="172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B8A70FE-8B20-4194-87BD-8B9960320E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55" y="4734117"/>
            <a:ext cx="2109301" cy="136484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1849A31E-A2D7-40F5-9DC9-C716EC5AB1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610" y="4760584"/>
            <a:ext cx="3006543" cy="1964428"/>
          </a:xfrm>
          <a:prstGeom prst="rect">
            <a:avLst/>
          </a:prstGeom>
        </p:spPr>
      </p:pic>
      <p:pic>
        <p:nvPicPr>
          <p:cNvPr id="18" name="Picture 2" descr="Behoorlijke verschillen in rassendemo biologische zaaiuien&amp;quot;">
            <a:extLst>
              <a:ext uri="{FF2B5EF4-FFF2-40B4-BE49-F238E27FC236}">
                <a16:creationId xmlns:a16="http://schemas.microsoft.com/office/drawing/2014/main" id="{6DC170AB-3DA2-4812-AEAE-B671E748B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726" y="5031834"/>
            <a:ext cx="2276432" cy="170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8DD3992-CD99-4484-9326-6442B3B6A655}"/>
              </a:ext>
            </a:extLst>
          </p:cNvPr>
          <p:cNvSpPr txBox="1"/>
          <p:nvPr/>
        </p:nvSpPr>
        <p:spPr>
          <a:xfrm>
            <a:off x="6544428" y="3366675"/>
            <a:ext cx="25697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2000" dirty="0" err="1">
                <a:solidFill>
                  <a:srgbClr val="FF0000"/>
                </a:solidFill>
                <a:latin typeface="Verdana" pitchFamily="34" charset="0"/>
              </a:rPr>
              <a:t>Kosten</a:t>
            </a:r>
            <a:r>
              <a:rPr lang="en-GB" sz="2000" dirty="0">
                <a:solidFill>
                  <a:srgbClr val="FF0000"/>
                </a:solidFill>
                <a:latin typeface="Verdana" pitchFamily="34" charset="0"/>
              </a:rPr>
              <a:t>: € 475,-/ha</a:t>
            </a:r>
          </a:p>
        </p:txBody>
      </p:sp>
    </p:spTree>
    <p:extLst>
      <p:ext uri="{BB962C8B-B14F-4D97-AF65-F5344CB8AC3E}">
        <p14:creationId xmlns:p14="http://schemas.microsoft.com/office/powerpoint/2010/main" val="329198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WUR">
  <a:themeElements>
    <a:clrScheme name="Wageningen UR witte achtergrond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A59D9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Wageningen UR">
  <a:themeElements>
    <a:clrScheme name="WHUK - 010412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948A8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3"/>
        </a:solidFill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Wageningen UR">
  <a:themeElements>
    <a:clrScheme name="WHUK - 010412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948A8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3"/>
        </a:solidFill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WUR">
  <a:themeElements>
    <a:clrScheme name="Wageningen UR witte achtergrond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A59D9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2_Wageningen UR">
  <a:themeElements>
    <a:clrScheme name="Wageningen UR witte achtergrond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A59D9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1077</Words>
  <Application>Microsoft Office PowerPoint</Application>
  <PresentationFormat>Affichage à l'écran (4:3)</PresentationFormat>
  <Paragraphs>106</Paragraphs>
  <Slides>13</Slides>
  <Notes>11</Notes>
  <HiddenSlides>0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8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34" baseType="lpstr">
      <vt:lpstr>Arial</vt:lpstr>
      <vt:lpstr>Avenir</vt:lpstr>
      <vt:lpstr>Calibri</vt:lpstr>
      <vt:lpstr>Calibri Light</vt:lpstr>
      <vt:lpstr>Helvetica</vt:lpstr>
      <vt:lpstr>News Gothic</vt:lpstr>
      <vt:lpstr>Times-Bold</vt:lpstr>
      <vt:lpstr>Times-BoldItalic</vt:lpstr>
      <vt:lpstr>Times-Italic</vt:lpstr>
      <vt:lpstr>Times-Roman</vt:lpstr>
      <vt:lpstr>Verdana</vt:lpstr>
      <vt:lpstr>Wingdings</vt:lpstr>
      <vt:lpstr>WUR</vt:lpstr>
      <vt:lpstr>1_Standarddesign</vt:lpstr>
      <vt:lpstr>2_Standarddesign</vt:lpstr>
      <vt:lpstr>1_Wageningen UR</vt:lpstr>
      <vt:lpstr>2_Wageningen UR</vt:lpstr>
      <vt:lpstr>WUR</vt:lpstr>
      <vt:lpstr>2_Wageningen UR</vt:lpstr>
      <vt:lpstr>Office</vt:lpstr>
      <vt:lpstr>Microsoft Excel Chart</vt:lpstr>
      <vt:lpstr>Tagetes patula vs.   Pratylenchus penetrans     in Erdbeeren   </vt:lpstr>
      <vt:lpstr>Wo leben die Nematoden?</vt:lpstr>
      <vt:lpstr>Nematodenschäden</vt:lpstr>
      <vt:lpstr>Wurzelläsion Nematoden</vt:lpstr>
      <vt:lpstr>Pratylenchus penetrans auf Möhren</vt:lpstr>
      <vt:lpstr>Bekämpfung von Pratylenchus penetrans mit Tagetes patula (Oostenbrink 1957). </vt:lpstr>
      <vt:lpstr>Wirkungsweise </vt:lpstr>
      <vt:lpstr>Tagetes patula und Pratylenchus penetrans</vt:lpstr>
      <vt:lpstr>Tagetes patula (Die Niederlande) </vt:lpstr>
      <vt:lpstr>Auswirkungen der Tagetes auf die Ernte 2001 </vt:lpstr>
      <vt:lpstr>Tagetes patula und Erdbeeren </vt:lpstr>
      <vt:lpstr>Schwarzbrache, Schwarzhafer (Avena strigosa, Japanischer Hafer), Mischung oder Tagetes  als Zwischenfrucht mit drei Aussaatterminen.  Wirkung auf den Befall mit Pratylenchus penetrans.</vt:lpstr>
      <vt:lpstr>Bemerkenswerte Aspekte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Vincent Michel</cp:lastModifiedBy>
  <cp:revision>380</cp:revision>
  <cp:lastPrinted>2017-12-10T14:53:25Z</cp:lastPrinted>
  <dcterms:created xsi:type="dcterms:W3CDTF">2011-09-29T08:30:03Z</dcterms:created>
  <dcterms:modified xsi:type="dcterms:W3CDTF">2021-08-03T06:34:16Z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WHNL.pptx</vt:lpwstr>
  </property>
</Properties>
</file>