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9" r:id="rId2"/>
    <p:sldMasterId id="2147483781" r:id="rId3"/>
    <p:sldMasterId id="2147483803" r:id="rId4"/>
    <p:sldMasterId id="2147483867" r:id="rId5"/>
    <p:sldMasterId id="2147483874" r:id="rId6"/>
    <p:sldMasterId id="2147483705" r:id="rId7"/>
    <p:sldMasterId id="2147483879" r:id="rId8"/>
  </p:sldMasterIdLst>
  <p:notesMasterIdLst>
    <p:notesMasterId r:id="rId22"/>
  </p:notesMasterIdLst>
  <p:handoutMasterIdLst>
    <p:handoutMasterId r:id="rId23"/>
  </p:handoutMasterIdLst>
  <p:sldIdLst>
    <p:sldId id="282" r:id="rId9"/>
    <p:sldId id="759" r:id="rId10"/>
    <p:sldId id="642" r:id="rId11"/>
    <p:sldId id="673" r:id="rId12"/>
    <p:sldId id="631" r:id="rId13"/>
    <p:sldId id="712" r:id="rId14"/>
    <p:sldId id="771" r:id="rId15"/>
    <p:sldId id="713" r:id="rId16"/>
    <p:sldId id="772" r:id="rId17"/>
    <p:sldId id="714" r:id="rId18"/>
    <p:sldId id="769" r:id="rId19"/>
    <p:sldId id="764" r:id="rId20"/>
    <p:sldId id="770" r:id="rId21"/>
  </p:sldIdLst>
  <p:sldSz cx="9144000" cy="6858000" type="screen4x3"/>
  <p:notesSz cx="7099300" cy="10234613"/>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9C35"/>
    <a:srgbClr val="FFFFFF"/>
    <a:srgbClr val="34B233"/>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74" autoAdjust="0"/>
  </p:normalViewPr>
  <p:slideViewPr>
    <p:cSldViewPr snapToGrid="0" showGuides="1">
      <p:cViewPr varScale="1">
        <p:scale>
          <a:sx n="78" d="100"/>
          <a:sy n="78" d="100"/>
        </p:scale>
        <p:origin x="900" y="90"/>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36" d="100"/>
        <a:sy n="136" d="100"/>
      </p:scale>
      <p:origin x="0" y="0"/>
    </p:cViewPr>
  </p:sorterViewPr>
  <p:notesViewPr>
    <p:cSldViewPr snapToGrid="0">
      <p:cViewPr>
        <p:scale>
          <a:sx n="285" d="100"/>
          <a:sy n="285" d="100"/>
        </p:scale>
        <p:origin x="-1469" y="-142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3205512087128"/>
          <c:y val="3.6512048522936977E-2"/>
          <c:w val="0.77804295942720758"/>
          <c:h val="0.70627802690582964"/>
        </c:manualLayout>
      </c:layout>
      <c:lineChart>
        <c:grouping val="standard"/>
        <c:varyColors val="0"/>
        <c:ser>
          <c:idx val="0"/>
          <c:order val="0"/>
          <c:tx>
            <c:strRef>
              <c:f>Sheet1!$A$2</c:f>
              <c:strCache>
                <c:ptCount val="1"/>
                <c:pt idx="0">
                  <c:v>tagètes 1998</c:v>
                </c:pt>
              </c:strCache>
            </c:strRef>
          </c:tx>
          <c:spPr>
            <a:ln w="12677">
              <a:solidFill>
                <a:srgbClr val="FF0000"/>
              </a:solidFill>
              <a:prstDash val="solid"/>
            </a:ln>
          </c:spPr>
          <c:marker>
            <c:symbol val="diamond"/>
            <c:size val="4"/>
            <c:spPr>
              <a:solidFill>
                <a:srgbClr val="FF0000"/>
              </a:solidFill>
              <a:ln>
                <a:solidFill>
                  <a:srgbClr val="FF0000"/>
                </a:solidFill>
                <a:prstDash val="solid"/>
              </a:ln>
            </c:spPr>
          </c:marker>
          <c:cat>
            <c:numRef>
              <c:f>Sheet1!$B$1:$F$1</c:f>
              <c:numCache>
                <c:formatCode>General</c:formatCode>
                <c:ptCount val="5"/>
                <c:pt idx="0">
                  <c:v>1998</c:v>
                </c:pt>
                <c:pt idx="1">
                  <c:v>1999</c:v>
                </c:pt>
                <c:pt idx="2">
                  <c:v>2000</c:v>
                </c:pt>
                <c:pt idx="3">
                  <c:v>2001</c:v>
                </c:pt>
              </c:numCache>
            </c:numRef>
          </c:cat>
          <c:val>
            <c:numRef>
              <c:f>Sheet1!$B$2:$F$2</c:f>
              <c:numCache>
                <c:formatCode>General</c:formatCode>
                <c:ptCount val="5"/>
                <c:pt idx="0">
                  <c:v>412</c:v>
                </c:pt>
                <c:pt idx="1">
                  <c:v>6</c:v>
                </c:pt>
                <c:pt idx="2">
                  <c:v>24</c:v>
                </c:pt>
                <c:pt idx="3">
                  <c:v>37</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677-42CF-801D-3844892EDF8C}"/>
            </c:ext>
          </c:extLst>
        </c:ser>
        <c:ser>
          <c:idx val="1"/>
          <c:order val="1"/>
          <c:tx>
            <c:strRef>
              <c:f>Sheet1!$A$3</c:f>
              <c:strCache>
                <c:ptCount val="1"/>
                <c:pt idx="0">
                  <c:v>facelia 1998</c:v>
                </c:pt>
              </c:strCache>
            </c:strRef>
          </c:tx>
          <c:spPr>
            <a:ln w="12677">
              <a:solidFill>
                <a:srgbClr val="002060"/>
              </a:solidFill>
              <a:prstDash val="solid"/>
            </a:ln>
          </c:spPr>
          <c:marker>
            <c:symbol val="square"/>
            <c:size val="4"/>
            <c:spPr>
              <a:solidFill>
                <a:schemeClr val="accent2"/>
              </a:solidFill>
              <a:ln>
                <a:solidFill>
                  <a:srgbClr val="002060"/>
                </a:solidFill>
                <a:prstDash val="solid"/>
              </a:ln>
            </c:spPr>
          </c:marker>
          <c:cat>
            <c:numRef>
              <c:f>Sheet1!$B$1:$F$1</c:f>
              <c:numCache>
                <c:formatCode>General</c:formatCode>
                <c:ptCount val="5"/>
                <c:pt idx="0">
                  <c:v>1998</c:v>
                </c:pt>
                <c:pt idx="1">
                  <c:v>1999</c:v>
                </c:pt>
                <c:pt idx="2">
                  <c:v>2000</c:v>
                </c:pt>
                <c:pt idx="3">
                  <c:v>2001</c:v>
                </c:pt>
              </c:numCache>
            </c:numRef>
          </c:cat>
          <c:val>
            <c:numRef>
              <c:f>Sheet1!$B$3:$F$3</c:f>
              <c:numCache>
                <c:formatCode>General</c:formatCode>
                <c:ptCount val="5"/>
                <c:pt idx="0">
                  <c:v>412</c:v>
                </c:pt>
                <c:pt idx="1">
                  <c:v>388</c:v>
                </c:pt>
                <c:pt idx="2">
                  <c:v>344</c:v>
                </c:pt>
                <c:pt idx="3">
                  <c:v>749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677-42CF-801D-3844892EDF8C}"/>
            </c:ext>
          </c:extLst>
        </c:ser>
        <c:dLbls>
          <c:showLegendKey val="0"/>
          <c:showVal val="0"/>
          <c:showCatName val="0"/>
          <c:showSerName val="0"/>
          <c:showPercent val="0"/>
          <c:showBubbleSize val="0"/>
        </c:dLbls>
        <c:marker val="1"/>
        <c:smooth val="0"/>
        <c:axId val="170051456"/>
        <c:axId val="176660864"/>
      </c:lineChart>
      <c:catAx>
        <c:axId val="170051456"/>
        <c:scaling>
          <c:orientation val="minMax"/>
        </c:scaling>
        <c:delete val="0"/>
        <c:axPos val="b"/>
        <c:title>
          <c:tx>
            <c:rich>
              <a:bodyPr/>
              <a:lstStyle/>
              <a:p>
                <a:pPr>
                  <a:defRPr sz="1597" b="0" i="0" u="none" strike="noStrike" baseline="0">
                    <a:solidFill>
                      <a:schemeClr val="tx1"/>
                    </a:solidFill>
                    <a:latin typeface="Arial"/>
                    <a:ea typeface="Arial"/>
                    <a:cs typeface="Arial"/>
                  </a:defRPr>
                </a:pPr>
                <a:r>
                  <a:rPr lang="nl-NL" dirty="0" err="1"/>
                  <a:t> Densité de population </a:t>
                </a:r>
                <a:r>
                  <a:rPr lang="nl-NL" baseline="0" dirty="0" err="1"/>
                  <a:t>au printemps </a:t>
                </a:r>
                <a:endParaRPr lang="nl-NL" dirty="0"/>
              </a:p>
            </c:rich>
          </c:tx>
          <c:layout>
            <c:manualLayout>
              <c:xMode val="edge"/>
              <c:yMode val="edge"/>
              <c:x val="0.26014319809069214"/>
              <c:y val="0.89910313901345318"/>
            </c:manualLayout>
          </c:layout>
          <c:overlay val="0"/>
          <c:spPr>
            <a:noFill/>
            <a:ln w="25354">
              <a:noFill/>
            </a:ln>
          </c:spPr>
        </c:title>
        <c:numFmt formatCode="General" sourceLinked="1"/>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176660864"/>
        <c:crosses val="autoZero"/>
        <c:auto val="1"/>
        <c:lblAlgn val="ctr"/>
        <c:lblOffset val="100"/>
        <c:tickLblSkip val="1"/>
        <c:tickMarkSkip val="1"/>
        <c:noMultiLvlLbl val="0"/>
      </c:catAx>
      <c:valAx>
        <c:axId val="176660864"/>
        <c:scaling>
          <c:orientation val="minMax"/>
        </c:scaling>
        <c:delete val="0"/>
        <c:axPos val="l"/>
        <c:title>
          <c:tx>
            <c:rich>
              <a:bodyPr/>
              <a:lstStyle/>
              <a:p>
                <a:pPr>
                  <a:defRPr sz="1196" b="0" i="1" u="none" strike="noStrike" baseline="0">
                    <a:solidFill>
                      <a:schemeClr val="tx1"/>
                    </a:solidFill>
                    <a:latin typeface="Arial"/>
                    <a:ea typeface="Arial"/>
                    <a:cs typeface="Arial"/>
                  </a:defRPr>
                </a:pPr>
                <a:r>
                  <a:rPr lang="nl-NL" sz="1597" b="0" i="0" u="none" strike="noStrike" baseline="0" dirty="0">
                    <a:solidFill>
                      <a:srgbClr val="000000"/>
                    </a:solidFill>
                    <a:latin typeface="Arial"/>
                    <a:cs typeface="Arial"/>
                  </a:rPr>
                  <a:t>P. penetrans </a:t>
                </a:r>
                <a:r>
                  <a:rPr lang="nl-NL" sz="1200" b="1" i="0" u="none" strike="noStrike" baseline="0" dirty="0">
                    <a:solidFill>
                      <a:srgbClr val="000000"/>
                    </a:solidFill>
                    <a:latin typeface="News Gothic"/>
                    <a:cs typeface="Arial"/>
                  </a:rPr>
                  <a:t>par 100 ml </a:t>
                </a:r>
                <a:endParaRPr lang="nl-NL" sz="1000" dirty="0"/>
              </a:p>
            </c:rich>
          </c:tx>
          <c:layout>
            <c:manualLayout>
              <c:xMode val="edge"/>
              <c:yMode val="edge"/>
              <c:x val="0"/>
              <c:y val="8.2959641255605412E-2"/>
            </c:manualLayout>
          </c:layout>
          <c:overlay val="0"/>
          <c:spPr>
            <a:noFill/>
            <a:ln w="25354">
              <a:noFill/>
            </a:ln>
          </c:spPr>
        </c:title>
        <c:numFmt formatCode="General" sourceLinked="1"/>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170051456"/>
        <c:crosses val="autoZero"/>
        <c:crossBetween val="between"/>
      </c:valAx>
      <c:spPr>
        <a:noFill/>
        <a:ln w="25354">
          <a:noFill/>
        </a:ln>
      </c:spPr>
    </c:plotArea>
    <c:plotVisOnly val="1"/>
    <c:dispBlanksAs val="gap"/>
    <c:showDLblsOverMax val="0"/>
  </c:chart>
  <c:spPr>
    <a:solidFill>
      <a:srgbClr val="92D050">
        <a:alpha val="72000"/>
      </a:srgbClr>
    </a:solidFill>
    <a:ln>
      <a:noFill/>
    </a:ln>
  </c:spPr>
  <c:txPr>
    <a:bodyPr/>
    <a:lstStyle/>
    <a:p>
      <a:pPr>
        <a:defRPr sz="1797" b="1" i="0" u="none" strike="noStrike" baseline="0">
          <a:solidFill>
            <a:schemeClr val="tx1"/>
          </a:solidFill>
          <a:latin typeface="News Gothic"/>
          <a:ea typeface="News Gothic"/>
          <a:cs typeface="News Gothic"/>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2319553805773"/>
          <c:y val="4.2210875984251967E-2"/>
          <c:w val="0.76464041994750653"/>
          <c:h val="0.59417568897637796"/>
        </c:manualLayout>
      </c:layout>
      <c:barChart>
        <c:barDir val="col"/>
        <c:grouping val="clustered"/>
        <c:varyColors val="0"/>
        <c:ser>
          <c:idx val="0"/>
          <c:order val="0"/>
          <c:tx>
            <c:strRef>
              <c:f>Blad1!$B$1</c:f>
              <c:strCache>
                <c:ptCount val="1"/>
                <c:pt idx="0">
                  <c:v>Pf</c:v>
                </c:pt>
              </c:strCache>
            </c:strRef>
          </c:tx>
          <c:spPr>
            <a:solidFill>
              <a:schemeClr val="tx2">
                <a:lumMod val="60000"/>
                <a:lumOff val="40000"/>
              </a:schemeClr>
            </a:solidFill>
          </c:spPr>
          <c:invertIfNegative val="0"/>
          <c:cat>
            <c:strRef>
              <c:f>Blad1!$A$2:$A$9</c:f>
              <c:strCache>
                <c:ptCount val="8"/>
                <c:pt idx="0">
                  <c:v>Zwarte braak</c:v>
                </c:pt>
                <c:pt idx="1">
                  <c:v>Japanse haver-T1</c:v>
                </c:pt>
                <c:pt idx="2">
                  <c:v>Japanse haver-T2</c:v>
                </c:pt>
                <c:pt idx="3">
                  <c:v>Japanse haver-T3</c:v>
                </c:pt>
                <c:pt idx="4">
                  <c:v>Tagetes-T1</c:v>
                </c:pt>
                <c:pt idx="5">
                  <c:v>Tagetes-T2</c:v>
                </c:pt>
                <c:pt idx="6">
                  <c:v>Tagetes-T3</c:v>
                </c:pt>
                <c:pt idx="7">
                  <c:v>gb-mengsel</c:v>
                </c:pt>
              </c:strCache>
            </c:strRef>
          </c:cat>
          <c:val>
            <c:numRef>
              <c:f>Blad1!$B$2:$B$9</c:f>
              <c:numCache>
                <c:formatCode>General</c:formatCode>
                <c:ptCount val="8"/>
                <c:pt idx="0">
                  <c:v>252.9</c:v>
                </c:pt>
                <c:pt idx="1">
                  <c:v>279.2</c:v>
                </c:pt>
                <c:pt idx="2">
                  <c:v>331.3</c:v>
                </c:pt>
                <c:pt idx="3">
                  <c:v>257.10000000000002</c:v>
                </c:pt>
                <c:pt idx="4">
                  <c:v>8.8000000000000007</c:v>
                </c:pt>
                <c:pt idx="5">
                  <c:v>26.2</c:v>
                </c:pt>
                <c:pt idx="6">
                  <c:v>268.2</c:v>
                </c:pt>
                <c:pt idx="7">
                  <c:v>1111.5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229-4EBF-8075-9E0A557242C1}"/>
            </c:ext>
          </c:extLst>
        </c:ser>
        <c:dLbls>
          <c:showLegendKey val="0"/>
          <c:showVal val="0"/>
          <c:showCatName val="0"/>
          <c:showSerName val="0"/>
          <c:showPercent val="0"/>
          <c:showBubbleSize val="0"/>
        </c:dLbls>
        <c:gapWidth val="150"/>
        <c:axId val="134750976"/>
        <c:axId val="134752512"/>
      </c:barChart>
      <c:catAx>
        <c:axId val="134750976"/>
        <c:scaling>
          <c:orientation val="minMax"/>
        </c:scaling>
        <c:delete val="0"/>
        <c:axPos val="b"/>
        <c:numFmt formatCode="General" sourceLinked="0"/>
        <c:majorTickMark val="out"/>
        <c:minorTickMark val="none"/>
        <c:tickLblPos val="nextTo"/>
        <c:txPr>
          <a:bodyPr/>
          <a:lstStyle/>
          <a:p>
            <a:pPr>
              <a:defRPr sz="1200"/>
            </a:pPr>
            <a:endParaRPr lang="en-US"/>
          </a:p>
        </c:txPr>
        <c:crossAx val="134752512"/>
        <c:crosses val="autoZero"/>
        <c:auto val="1"/>
        <c:lblAlgn val="ctr"/>
        <c:lblOffset val="100"/>
        <c:noMultiLvlLbl val="0"/>
      </c:catAx>
      <c:valAx>
        <c:axId val="134752512"/>
        <c:scaling>
          <c:orientation val="minMax"/>
        </c:scaling>
        <c:delete val="0"/>
        <c:axPos val="l"/>
        <c:title>
          <c:tx>
            <c:rich>
              <a:bodyPr rot="-5400000" vert="horz"/>
              <a:lstStyle/>
              <a:p>
                <a:pPr>
                  <a:defRPr b="0"/>
                </a:pPr>
                <a:r>
                  <a:rPr lang="nl-NL" b="0" i="1" dirty="0" err="1"/>
                  <a:t>P.penetrans </a:t>
                </a:r>
              </a:p>
              <a:p>
                <a:pPr>
                  <a:defRPr b="0"/>
                </a:pPr>
                <a:r>
                  <a:rPr lang="nl-NL" b="0" dirty="0"/>
                  <a:t>(N/100 ml de sol)</a:t>
                </a:r>
              </a:p>
              <a:p>
                <a:pPr>
                  <a:defRPr b="0"/>
                </a:pPr>
                <a:endParaRPr lang="nl-NL" b="0" dirty="0"/>
              </a:p>
            </c:rich>
          </c:tx>
          <c:overlay val="0"/>
        </c:title>
        <c:numFmt formatCode="General" sourceLinked="1"/>
        <c:majorTickMark val="out"/>
        <c:minorTickMark val="none"/>
        <c:tickLblPos val="nextTo"/>
        <c:crossAx val="1347509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nl-NL" dirty="0"/>
          </a:p>
        </p:txBody>
      </p:sp>
      <p:sp>
        <p:nvSpPr>
          <p:cNvPr id="3" name="Tijdelijke aanduiding voor datum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r>
              <a:rPr lang="nl-NL" dirty="0"/>
              <a:t>14 december 2017</a:t>
            </a:r>
          </a:p>
        </p:txBody>
      </p:sp>
      <p:pic>
        <p:nvPicPr>
          <p:cNvPr id="6" name="Afbeelding 5"/>
          <p:cNvPicPr>
            <a:picLocks noChangeAspect="1"/>
          </p:cNvPicPr>
          <p:nvPr/>
        </p:nvPicPr>
        <p:blipFill>
          <a:blip r:embed="rId2"/>
          <a:stretch>
            <a:fillRect/>
          </a:stretch>
        </p:blipFill>
        <p:spPr>
          <a:xfrm>
            <a:off x="146286" y="9721106"/>
            <a:ext cx="2253933" cy="421140"/>
          </a:xfrm>
          <a:prstGeom prst="rect">
            <a:avLst/>
          </a:prstGeom>
        </p:spPr>
      </p:pic>
      <p:sp>
        <p:nvSpPr>
          <p:cNvPr id="4" name="Tijdelijke aanduiding voor voettekst 3"/>
          <p:cNvSpPr>
            <a:spLocks noGrp="1"/>
          </p:cNvSpPr>
          <p:nvPr>
            <p:ph type="ftr" sz="quarter" idx="2"/>
          </p:nvPr>
        </p:nvSpPr>
        <p:spPr>
          <a:xfrm>
            <a:off x="1" y="9692331"/>
            <a:ext cx="3076363" cy="540506"/>
          </a:xfrm>
          <a:prstGeom prst="rect">
            <a:avLst/>
          </a:prstGeom>
        </p:spPr>
        <p:txBody>
          <a:bodyPr vert="horz" lIns="94768" tIns="47384" rIns="94768" bIns="47384"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916640" y="9721106"/>
            <a:ext cx="3076363" cy="511731"/>
          </a:xfrm>
          <a:prstGeom prst="rect">
            <a:avLst/>
          </a:prstGeom>
        </p:spPr>
        <p:txBody>
          <a:bodyPr vert="horz" lIns="94768" tIns="47384" rIns="94768" bIns="47384" rtlCol="0" anchor="b"/>
          <a:lstStyle>
            <a:lvl1pPr algn="r">
              <a:defRPr sz="1200"/>
            </a:lvl1pPr>
          </a:lstStyle>
          <a:p>
            <a:fld id="{B28DC8BB-9651-49E5-89D4-AE9607E0AF31}" type="slidenum">
              <a:rPr lang="nl-NL" smtClean="0"/>
              <a:t>‹N°›</a:t>
            </a:fld>
            <a:endParaRPr lang="nl-NL"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577" y="9721106"/>
            <a:ext cx="2217437" cy="51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3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nl-NL"/>
          </a:p>
        </p:txBody>
      </p:sp>
      <p:sp>
        <p:nvSpPr>
          <p:cNvPr id="3" name="Tijdelijke aanduiding voo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5577C93-F9CF-4927-9F50-055434CC2C4C}" type="datetimeFigureOut">
              <a:rPr lang="nl-NL" smtClean="0"/>
              <a:t>3-8-2021</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nl-NL"/>
          </a:p>
        </p:txBody>
      </p:sp>
      <p:sp>
        <p:nvSpPr>
          <p:cNvPr id="5" name="Tijdelijke aanduiding voor notiti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nl-NL"/>
              <a:t>Cliquez sur les modèles pour les utiliser.</a:t>
            </a:r>
          </a:p>
          <a:p>
            <a:pPr lvl="1"/>
            <a:r>
              <a:rPr lang="nl-NL"/>
              <a:t>Deuxième niveau</a:t>
            </a:r>
          </a:p>
          <a:p>
            <a:pPr lvl="2"/>
            <a:r>
              <a:rPr lang="nl-NL"/>
              <a:t>Niveau inférieur</a:t>
            </a:r>
          </a:p>
          <a:p>
            <a:pPr lvl="3"/>
            <a:r>
              <a:rPr lang="nl-NL"/>
              <a:t>Vierde level</a:t>
            </a:r>
          </a:p>
          <a:p>
            <a:pPr lvl="4"/>
            <a:r>
              <a:rPr lang="nl-NL"/>
              <a:t>Niveau Vijfde</a:t>
            </a:r>
          </a:p>
        </p:txBody>
      </p:sp>
      <p:sp>
        <p:nvSpPr>
          <p:cNvPr id="6" name="Tijdelijke aanduiding voor voetteks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00C4D53B-2A5F-46DB-9092-7AB52C1222F8}" type="slidenum">
              <a:rPr lang="nl-NL" smtClean="0"/>
              <a:t>‹N°›</a:t>
            </a:fld>
            <a:endParaRPr lang="nl-NL"/>
          </a:p>
        </p:txBody>
      </p:sp>
    </p:spTree>
    <p:extLst>
      <p:ext uri="{BB962C8B-B14F-4D97-AF65-F5344CB8AC3E}">
        <p14:creationId xmlns:p14="http://schemas.microsoft.com/office/powerpoint/2010/main" val="203586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en-GB" baseline="0" dirty="0"/>
          </a:p>
          <a:p>
            <a:r>
              <a:rPr lang="de-DE" baseline="0" dirty="0"/>
              <a:t>Je m'appelle Leendert Molendijk, </a:t>
            </a:r>
            <a:r>
              <a:rPr lang="de-DE" baseline="0" dirty="0" err="1"/>
              <a:t>nématologue </a:t>
            </a:r>
            <a:r>
              <a:rPr lang="de-DE" baseline="0" dirty="0"/>
              <a:t>principal </a:t>
            </a:r>
            <a:r>
              <a:rPr lang="de-DE" baseline="0" dirty="0" err="1"/>
              <a:t>de la </a:t>
            </a:r>
            <a:r>
              <a:rPr lang="de-DE" baseline="0" dirty="0"/>
              <a:t>Station de recherche appliquée en grandes cultures et légumes de plein champ. Depuis 2000, cette station fait partie de l'université de Wageningen. </a:t>
            </a:r>
            <a:endParaRPr lang="en-GB"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16021-3BFF-46BC-925E-556648589E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Pour HZPC (confidentiel)</a:t>
            </a:r>
          </a:p>
        </p:txBody>
      </p:sp>
    </p:spTree>
    <p:extLst>
      <p:ext uri="{BB962C8B-B14F-4D97-AF65-F5344CB8AC3E}">
        <p14:creationId xmlns:p14="http://schemas.microsoft.com/office/powerpoint/2010/main" val="397204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en-US" dirty="0"/>
              <a:t>La contamination moyenne en Pi est de 300 Pp/100 ml de sol. Les différences entre les moyennes des objets sont faibles et non significatives.</a:t>
            </a:r>
            <a:br>
              <a:rPr lang="en-US" dirty="0"/>
            </a:br>
            <a:r>
              <a:rPr lang="en-US" dirty="0"/>
              <a:t/>
            </a:r>
            <a:br>
              <a:rPr lang="en-US" dirty="0"/>
            </a:br>
            <a:r>
              <a:rPr lang="en-US" dirty="0"/>
              <a:t>La tagète semée entre la moitié de juillet et la moitié d'août contrôle très efficacement le Pratylenchus.  Le mélange d'engrais verts (</a:t>
            </a:r>
            <a:r>
              <a:rPr lang="en-US" dirty="0" err="1"/>
              <a:t>gb-mengsel</a:t>
            </a:r>
            <a:r>
              <a:rPr lang="en-US" dirty="0"/>
              <a:t>) augmente les niveaux de population beaucoup trop élevés.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C4D53B-2A5F-46DB-9092-7AB52C1222F8}" type="slidenum">
              <a:rPr kumimoji="0" lang="nl-NL" sz="1200" b="0" i="0" u="none" strike="noStrike" kern="1200" cap="none" spc="0" normalizeH="0" baseline="0" noProof="0" smtClean="0">
                <a:ln>
                  <a:noFill/>
                </a:ln>
                <a:solidFill>
                  <a:prstClr val="black"/>
                </a:solidFill>
                <a:effectLst/>
                <a:uLnTx/>
                <a:uFillTx/>
                <a:latin typeface="Calibri" pitchFamily="34" charset="0"/>
                <a:ea typeface="+mn-ea"/>
                <a:cs typeface="+mn-cs"/>
              </a:rPr>
              <a:t>12</a:t>
            </a:fld>
            <a:endParaRPr kumimoji="0" lang="nl-NL"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0500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C4D53B-2A5F-46DB-9092-7AB52C1222F8}" type="slidenum">
              <a:rPr lang="nl-NL" smtClean="0"/>
              <a:t>13</a:t>
            </a:fld>
            <a:endParaRPr lang="nl-NL"/>
          </a:p>
        </p:txBody>
      </p:sp>
    </p:spTree>
    <p:extLst>
      <p:ext uri="{BB962C8B-B14F-4D97-AF65-F5344CB8AC3E}">
        <p14:creationId xmlns:p14="http://schemas.microsoft.com/office/powerpoint/2010/main" val="386780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a:t>Les nématodes parasites </a:t>
            </a:r>
            <a:r>
              <a:rPr lang="de-DE" altLang="en-US" dirty="0" err="1"/>
              <a:t>sont</a:t>
            </a:r>
            <a:r>
              <a:rPr lang="de-DE" altLang="en-US"/>
              <a:t> </a:t>
            </a:r>
            <a:r>
              <a:rPr lang="de-DE" altLang="en-US" smtClean="0"/>
              <a:t>tous</a:t>
            </a:r>
            <a:r>
              <a:rPr lang="de-DE" altLang="en-US" baseline="0" dirty="0" smtClean="0"/>
              <a:t> </a:t>
            </a:r>
            <a:r>
              <a:rPr lang="de-DE" altLang="en-US" dirty="0" err="1" smtClean="0"/>
              <a:t>biotrophes</a:t>
            </a:r>
            <a:r>
              <a:rPr lang="de-DE" altLang="en-US" dirty="0"/>
              <a:t>. Combien d'entre vous ont connu une </a:t>
            </a:r>
            <a:r>
              <a:rPr lang="de-DE" altLang="en-US" dirty="0" err="1"/>
              <a:t>infection</a:t>
            </a:r>
            <a:r>
              <a:rPr lang="de-DE" altLang="en-US" dirty="0"/>
              <a:t> par </a:t>
            </a:r>
            <a:r>
              <a:rPr lang="de-DE" altLang="en-US" dirty="0" err="1"/>
              <a:t>un</a:t>
            </a:r>
            <a:r>
              <a:rPr lang="de-DE" altLang="en-US" dirty="0"/>
              <a:t> </a:t>
            </a:r>
            <a:r>
              <a:rPr lang="de-DE" altLang="en-US" dirty="0" err="1"/>
              <a:t>nématode</a:t>
            </a:r>
            <a:r>
              <a:rPr lang="de-DE" altLang="en-US" dirty="0"/>
              <a:t> à </a:t>
            </a:r>
            <a:r>
              <a:rPr lang="de-DE" altLang="en-US" dirty="0" err="1"/>
              <a:t>un</a:t>
            </a:r>
            <a:r>
              <a:rPr lang="de-DE" altLang="en-US" dirty="0"/>
              <a:t> moment donné de leur vie ? </a:t>
            </a:r>
            <a:r>
              <a:rPr lang="de-DE" altLang="en-US" dirty="0" smtClean="0"/>
              <a:t>Il y a 1,4 </a:t>
            </a:r>
            <a:r>
              <a:rPr lang="de-DE" altLang="en-US" dirty="0"/>
              <a:t>milliard de personnes infectées dans le monde. Comment se fait-il que l'on en sache si peu sur les nématodes ? 10% de la production alimentaire mondiale est perdue à cause des nématodes parasites des plantes. </a:t>
            </a: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DD8B80-6CDA-4A68-AAA5-02C94664E15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Université de Wageningen - PHP21806</a:t>
            </a:r>
          </a:p>
        </p:txBody>
      </p:sp>
    </p:spTree>
    <p:extLst>
      <p:ext uri="{BB962C8B-B14F-4D97-AF65-F5344CB8AC3E}">
        <p14:creationId xmlns:p14="http://schemas.microsoft.com/office/powerpoint/2010/main" val="322532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GB" altLang="en-US" dirty="0"/>
              <a:t>Durée de l'œuf à </a:t>
            </a:r>
            <a:r>
              <a:rPr lang="en-GB" altLang="en-US" dirty="0" err="1" smtClean="0"/>
              <a:t>l'adulte</a:t>
            </a:r>
            <a:r>
              <a:rPr lang="en-GB" altLang="en-US" dirty="0" smtClean="0"/>
              <a:t>: </a:t>
            </a:r>
            <a:r>
              <a:rPr lang="en-GB" altLang="en-US" dirty="0"/>
              <a:t>45-65 j</a:t>
            </a:r>
          </a:p>
          <a:p>
            <a:r>
              <a:rPr lang="en-GB" altLang="en-US" dirty="0"/>
              <a:t>Les animaux hivernent sous forme d'œufs, de juvéniles ou d'adultes (pas de femelles productrices d'œufs).</a:t>
            </a:r>
          </a:p>
          <a:p>
            <a:r>
              <a:rPr lang="en-GB" altLang="en-US" dirty="0"/>
              <a:t>Les œufs sont libérés dans les racines et le sol.</a:t>
            </a:r>
          </a:p>
        </p:txBody>
      </p:sp>
      <p:sp>
        <p:nvSpPr>
          <p:cNvPr id="2867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920750">
              <a:spcBef>
                <a:spcPct val="50000"/>
              </a:spcBef>
              <a:defRPr sz="2400">
                <a:solidFill>
                  <a:schemeClr val="tx1"/>
                </a:solidFill>
                <a:latin typeface="News Gothic" panose="020B0500000000000000" pitchFamily="34" charset="0"/>
              </a:defRPr>
            </a:lvl1pPr>
            <a:lvl2pPr marL="742950" indent="-285750" defTabSz="920750">
              <a:spcBef>
                <a:spcPct val="50000"/>
              </a:spcBef>
              <a:defRPr sz="2400">
                <a:solidFill>
                  <a:schemeClr val="tx1"/>
                </a:solidFill>
                <a:latin typeface="News Gothic" panose="020B0500000000000000" pitchFamily="34" charset="0"/>
              </a:defRPr>
            </a:lvl2pPr>
            <a:lvl3pPr marL="1143000" indent="-228600" defTabSz="920750">
              <a:spcBef>
                <a:spcPct val="50000"/>
              </a:spcBef>
              <a:defRPr sz="2400">
                <a:solidFill>
                  <a:schemeClr val="tx1"/>
                </a:solidFill>
                <a:latin typeface="News Gothic" panose="020B0500000000000000" pitchFamily="34" charset="0"/>
              </a:defRPr>
            </a:lvl3pPr>
            <a:lvl4pPr marL="1600200" indent="-228600" defTabSz="920750">
              <a:spcBef>
                <a:spcPct val="50000"/>
              </a:spcBef>
              <a:defRPr sz="2400">
                <a:solidFill>
                  <a:schemeClr val="tx1"/>
                </a:solidFill>
                <a:latin typeface="News Gothic" panose="020B0500000000000000" pitchFamily="34" charset="0"/>
              </a:defRPr>
            </a:lvl4pPr>
            <a:lvl5pPr marL="2057400" indent="-228600" defTabSz="920750">
              <a:spcBef>
                <a:spcPct val="50000"/>
              </a:spcBef>
              <a:defRPr sz="2400">
                <a:solidFill>
                  <a:schemeClr val="tx1"/>
                </a:solidFill>
                <a:latin typeface="News Gothic" panose="020B0500000000000000" pitchFamily="34" charset="0"/>
              </a:defRPr>
            </a:lvl5pPr>
            <a:lvl6pPr marL="2514600" indent="-228600" defTabSz="920750" eaLnBrk="0" fontAlgn="base" hangingPunct="0">
              <a:spcBef>
                <a:spcPct val="50000"/>
              </a:spcBef>
              <a:spcAft>
                <a:spcPct val="0"/>
              </a:spcAft>
              <a:defRPr sz="2400">
                <a:solidFill>
                  <a:schemeClr val="tx1"/>
                </a:solidFill>
                <a:latin typeface="News Gothic" panose="020B0500000000000000" pitchFamily="34" charset="0"/>
              </a:defRPr>
            </a:lvl6pPr>
            <a:lvl7pPr marL="2971800" indent="-228600" defTabSz="920750" eaLnBrk="0" fontAlgn="base" hangingPunct="0">
              <a:spcBef>
                <a:spcPct val="50000"/>
              </a:spcBef>
              <a:spcAft>
                <a:spcPct val="0"/>
              </a:spcAft>
              <a:defRPr sz="2400">
                <a:solidFill>
                  <a:schemeClr val="tx1"/>
                </a:solidFill>
                <a:latin typeface="News Gothic" panose="020B0500000000000000" pitchFamily="34" charset="0"/>
              </a:defRPr>
            </a:lvl7pPr>
            <a:lvl8pPr marL="3429000" indent="-228600" defTabSz="920750" eaLnBrk="0" fontAlgn="base" hangingPunct="0">
              <a:spcBef>
                <a:spcPct val="50000"/>
              </a:spcBef>
              <a:spcAft>
                <a:spcPct val="0"/>
              </a:spcAft>
              <a:defRPr sz="2400">
                <a:solidFill>
                  <a:schemeClr val="tx1"/>
                </a:solidFill>
                <a:latin typeface="News Gothic" panose="020B0500000000000000" pitchFamily="34" charset="0"/>
              </a:defRPr>
            </a:lvl8pPr>
            <a:lvl9pPr marL="3886200" indent="-228600" defTabSz="920750" eaLnBrk="0" fontAlgn="base" hangingPunct="0">
              <a:spcBef>
                <a:spcPct val="50000"/>
              </a:spcBef>
              <a:spcAft>
                <a:spcPct val="0"/>
              </a:spcAft>
              <a:defRPr sz="2400">
                <a:solidFill>
                  <a:schemeClr val="tx1"/>
                </a:solidFill>
                <a:latin typeface="News Gothic" panose="020B0500000000000000" pitchFamily="34" charset="0"/>
              </a:defRPr>
            </a:lvl9pPr>
          </a:lstStyle>
          <a:p>
            <a:fld id="{8167CF90-62DA-4B0E-9B01-673537A7C2D3}" type="datetime1">
              <a:rPr lang="en-GB" altLang="en-US" sz="1000" smtClean="0"/>
              <a:t>03/08/2021</a:t>
            </a:fld>
            <a:endParaRPr lang="en-GB" altLang="en-US" sz="1000"/>
          </a:p>
        </p:txBody>
      </p:sp>
      <p:sp>
        <p:nvSpPr>
          <p:cNvPr id="28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920750">
              <a:spcBef>
                <a:spcPct val="50000"/>
              </a:spcBef>
              <a:defRPr sz="2400">
                <a:solidFill>
                  <a:schemeClr val="tx1"/>
                </a:solidFill>
                <a:latin typeface="News Gothic" panose="020B0500000000000000" pitchFamily="34" charset="0"/>
              </a:defRPr>
            </a:lvl1pPr>
            <a:lvl2pPr marL="742950" indent="-285750" defTabSz="920750">
              <a:spcBef>
                <a:spcPct val="50000"/>
              </a:spcBef>
              <a:defRPr sz="2400">
                <a:solidFill>
                  <a:schemeClr val="tx1"/>
                </a:solidFill>
                <a:latin typeface="News Gothic" panose="020B0500000000000000" pitchFamily="34" charset="0"/>
              </a:defRPr>
            </a:lvl2pPr>
            <a:lvl3pPr marL="1143000" indent="-228600" defTabSz="920750">
              <a:spcBef>
                <a:spcPct val="50000"/>
              </a:spcBef>
              <a:defRPr sz="2400">
                <a:solidFill>
                  <a:schemeClr val="tx1"/>
                </a:solidFill>
                <a:latin typeface="News Gothic" panose="020B0500000000000000" pitchFamily="34" charset="0"/>
              </a:defRPr>
            </a:lvl3pPr>
            <a:lvl4pPr marL="1600200" indent="-228600" defTabSz="920750">
              <a:spcBef>
                <a:spcPct val="50000"/>
              </a:spcBef>
              <a:defRPr sz="2400">
                <a:solidFill>
                  <a:schemeClr val="tx1"/>
                </a:solidFill>
                <a:latin typeface="News Gothic" panose="020B0500000000000000" pitchFamily="34" charset="0"/>
              </a:defRPr>
            </a:lvl4pPr>
            <a:lvl5pPr marL="2057400" indent="-228600" defTabSz="920750">
              <a:spcBef>
                <a:spcPct val="50000"/>
              </a:spcBef>
              <a:defRPr sz="2400">
                <a:solidFill>
                  <a:schemeClr val="tx1"/>
                </a:solidFill>
                <a:latin typeface="News Gothic" panose="020B0500000000000000" pitchFamily="34" charset="0"/>
              </a:defRPr>
            </a:lvl5pPr>
            <a:lvl6pPr marL="2514600" indent="-228600" defTabSz="920750" eaLnBrk="0" fontAlgn="base" hangingPunct="0">
              <a:spcBef>
                <a:spcPct val="50000"/>
              </a:spcBef>
              <a:spcAft>
                <a:spcPct val="0"/>
              </a:spcAft>
              <a:defRPr sz="2400">
                <a:solidFill>
                  <a:schemeClr val="tx1"/>
                </a:solidFill>
                <a:latin typeface="News Gothic" panose="020B0500000000000000" pitchFamily="34" charset="0"/>
              </a:defRPr>
            </a:lvl6pPr>
            <a:lvl7pPr marL="2971800" indent="-228600" defTabSz="920750" eaLnBrk="0" fontAlgn="base" hangingPunct="0">
              <a:spcBef>
                <a:spcPct val="50000"/>
              </a:spcBef>
              <a:spcAft>
                <a:spcPct val="0"/>
              </a:spcAft>
              <a:defRPr sz="2400">
                <a:solidFill>
                  <a:schemeClr val="tx1"/>
                </a:solidFill>
                <a:latin typeface="News Gothic" panose="020B0500000000000000" pitchFamily="34" charset="0"/>
              </a:defRPr>
            </a:lvl7pPr>
            <a:lvl8pPr marL="3429000" indent="-228600" defTabSz="920750" eaLnBrk="0" fontAlgn="base" hangingPunct="0">
              <a:spcBef>
                <a:spcPct val="50000"/>
              </a:spcBef>
              <a:spcAft>
                <a:spcPct val="0"/>
              </a:spcAft>
              <a:defRPr sz="2400">
                <a:solidFill>
                  <a:schemeClr val="tx1"/>
                </a:solidFill>
                <a:latin typeface="News Gothic" panose="020B0500000000000000" pitchFamily="34" charset="0"/>
              </a:defRPr>
            </a:lvl8pPr>
            <a:lvl9pPr marL="3886200" indent="-228600" defTabSz="920750" eaLnBrk="0" fontAlgn="base" hangingPunct="0">
              <a:spcBef>
                <a:spcPct val="50000"/>
              </a:spcBef>
              <a:spcAft>
                <a:spcPct val="0"/>
              </a:spcAft>
              <a:defRPr sz="2400">
                <a:solidFill>
                  <a:schemeClr val="tx1"/>
                </a:solidFill>
                <a:latin typeface="News Gothic" panose="020B0500000000000000" pitchFamily="34" charset="0"/>
              </a:defRPr>
            </a:lvl9pPr>
          </a:lstStyle>
          <a:p>
            <a:fld id="{DF59A193-CE02-4B02-9D72-548A6A379C29}" type="slidenum">
              <a:rPr lang="en-GB" altLang="en-US" sz="1000"/>
              <a:t>4</a:t>
            </a:fld>
            <a:endParaRPr lang="en-GB" altLang="en-US" sz="1000"/>
          </a:p>
        </p:txBody>
      </p:sp>
    </p:spTree>
    <p:extLst>
      <p:ext uri="{BB962C8B-B14F-4D97-AF65-F5344CB8AC3E}">
        <p14:creationId xmlns:p14="http://schemas.microsoft.com/office/powerpoint/2010/main" val="332288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5549">
              <a:defRPr sz="2200">
                <a:solidFill>
                  <a:schemeClr val="tx1"/>
                </a:solidFill>
                <a:latin typeface="News Gothic" pitchFamily="34" charset="0"/>
              </a:defRPr>
            </a:lvl1pPr>
            <a:lvl2pPr marL="685817" indent="-263776" defTabSz="845549">
              <a:defRPr sz="2200">
                <a:solidFill>
                  <a:schemeClr val="tx1"/>
                </a:solidFill>
                <a:latin typeface="News Gothic" pitchFamily="34" charset="0"/>
              </a:defRPr>
            </a:lvl2pPr>
            <a:lvl3pPr marL="1055103" indent="-211021" defTabSz="845549">
              <a:defRPr sz="2200">
                <a:solidFill>
                  <a:schemeClr val="tx1"/>
                </a:solidFill>
                <a:latin typeface="News Gothic" pitchFamily="34" charset="0"/>
              </a:defRPr>
            </a:lvl3pPr>
            <a:lvl4pPr marL="1477145" indent="-211021" defTabSz="845549">
              <a:defRPr sz="2200">
                <a:solidFill>
                  <a:schemeClr val="tx1"/>
                </a:solidFill>
                <a:latin typeface="News Gothic" pitchFamily="34" charset="0"/>
              </a:defRPr>
            </a:lvl4pPr>
            <a:lvl5pPr marL="1899186" indent="-211021" defTabSz="845549">
              <a:defRPr sz="2200">
                <a:solidFill>
                  <a:schemeClr val="tx1"/>
                </a:solidFill>
                <a:latin typeface="News Gothic" pitchFamily="34" charset="0"/>
              </a:defRPr>
            </a:lvl5pPr>
            <a:lvl6pPr marL="2321227" indent="-211021" algn="ctr" defTabSz="845549" eaLnBrk="0" fontAlgn="base" hangingPunct="0">
              <a:spcBef>
                <a:spcPct val="50000"/>
              </a:spcBef>
              <a:spcAft>
                <a:spcPct val="0"/>
              </a:spcAft>
              <a:defRPr sz="2200">
                <a:solidFill>
                  <a:schemeClr val="tx1"/>
                </a:solidFill>
                <a:latin typeface="News Gothic" pitchFamily="34" charset="0"/>
              </a:defRPr>
            </a:lvl6pPr>
            <a:lvl7pPr marL="2743269" indent="-211021" algn="ctr" defTabSz="845549" eaLnBrk="0" fontAlgn="base" hangingPunct="0">
              <a:spcBef>
                <a:spcPct val="50000"/>
              </a:spcBef>
              <a:spcAft>
                <a:spcPct val="0"/>
              </a:spcAft>
              <a:defRPr sz="2200">
                <a:solidFill>
                  <a:schemeClr val="tx1"/>
                </a:solidFill>
                <a:latin typeface="News Gothic" pitchFamily="34" charset="0"/>
              </a:defRPr>
            </a:lvl7pPr>
            <a:lvl8pPr marL="3165310" indent="-211021" algn="ctr" defTabSz="845549" eaLnBrk="0" fontAlgn="base" hangingPunct="0">
              <a:spcBef>
                <a:spcPct val="50000"/>
              </a:spcBef>
              <a:spcAft>
                <a:spcPct val="0"/>
              </a:spcAft>
              <a:defRPr sz="2200">
                <a:solidFill>
                  <a:schemeClr val="tx1"/>
                </a:solidFill>
                <a:latin typeface="News Gothic" pitchFamily="34" charset="0"/>
              </a:defRPr>
            </a:lvl8pPr>
            <a:lvl9pPr marL="3587351" indent="-211021" algn="ctr" defTabSz="845549" eaLnBrk="0" fontAlgn="base" hangingPunct="0">
              <a:spcBef>
                <a:spcPct val="50000"/>
              </a:spcBef>
              <a:spcAft>
                <a:spcPct val="0"/>
              </a:spcAft>
              <a:defRPr sz="2200">
                <a:solidFill>
                  <a:schemeClr val="tx1"/>
                </a:solidFill>
                <a:latin typeface="News Gothic" pitchFamily="34" charset="0"/>
              </a:defRPr>
            </a:lvl9pPr>
          </a:lstStyle>
          <a:p>
            <a:pPr marL="0" marR="0" lvl="0" indent="0" algn="l" defTabSz="845549" rtl="0" eaLnBrk="1" fontAlgn="base" latinLnBrk="0" hangingPunct="1">
              <a:lnSpc>
                <a:spcPct val="100000"/>
              </a:lnSpc>
              <a:spcBef>
                <a:spcPct val="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News Gothic" pitchFamily="34" charset="0"/>
                <a:ea typeface="+mn-ea"/>
                <a:cs typeface="+mn-cs"/>
              </a:rPr>
              <a:t>NIET VOOR PUBLICATIE</a:t>
            </a:r>
          </a:p>
        </p:txBody>
      </p:sp>
      <p:sp>
        <p:nvSpPr>
          <p:cNvPr id="1525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845549">
              <a:defRPr sz="2200">
                <a:solidFill>
                  <a:schemeClr val="tx1"/>
                </a:solidFill>
                <a:latin typeface="News Gothic" pitchFamily="34" charset="0"/>
              </a:defRPr>
            </a:lvl1pPr>
            <a:lvl2pPr marL="685817" indent="-263776" defTabSz="845549">
              <a:defRPr sz="2200">
                <a:solidFill>
                  <a:schemeClr val="tx1"/>
                </a:solidFill>
                <a:latin typeface="News Gothic" pitchFamily="34" charset="0"/>
              </a:defRPr>
            </a:lvl2pPr>
            <a:lvl3pPr marL="1055103" indent="-211021" defTabSz="845549">
              <a:defRPr sz="2200">
                <a:solidFill>
                  <a:schemeClr val="tx1"/>
                </a:solidFill>
                <a:latin typeface="News Gothic" pitchFamily="34" charset="0"/>
              </a:defRPr>
            </a:lvl3pPr>
            <a:lvl4pPr marL="1477145" indent="-211021" defTabSz="845549">
              <a:defRPr sz="2200">
                <a:solidFill>
                  <a:schemeClr val="tx1"/>
                </a:solidFill>
                <a:latin typeface="News Gothic" pitchFamily="34" charset="0"/>
              </a:defRPr>
            </a:lvl4pPr>
            <a:lvl5pPr marL="1899186" indent="-211021" defTabSz="845549">
              <a:defRPr sz="2200">
                <a:solidFill>
                  <a:schemeClr val="tx1"/>
                </a:solidFill>
                <a:latin typeface="News Gothic" pitchFamily="34" charset="0"/>
              </a:defRPr>
            </a:lvl5pPr>
            <a:lvl6pPr marL="2321227" indent="-211021" algn="ctr" defTabSz="845549" eaLnBrk="0" fontAlgn="base" hangingPunct="0">
              <a:spcBef>
                <a:spcPct val="50000"/>
              </a:spcBef>
              <a:spcAft>
                <a:spcPct val="0"/>
              </a:spcAft>
              <a:defRPr sz="2200">
                <a:solidFill>
                  <a:schemeClr val="tx1"/>
                </a:solidFill>
                <a:latin typeface="News Gothic" pitchFamily="34" charset="0"/>
              </a:defRPr>
            </a:lvl6pPr>
            <a:lvl7pPr marL="2743269" indent="-211021" algn="ctr" defTabSz="845549" eaLnBrk="0" fontAlgn="base" hangingPunct="0">
              <a:spcBef>
                <a:spcPct val="50000"/>
              </a:spcBef>
              <a:spcAft>
                <a:spcPct val="0"/>
              </a:spcAft>
              <a:defRPr sz="2200">
                <a:solidFill>
                  <a:schemeClr val="tx1"/>
                </a:solidFill>
                <a:latin typeface="News Gothic" pitchFamily="34" charset="0"/>
              </a:defRPr>
            </a:lvl7pPr>
            <a:lvl8pPr marL="3165310" indent="-211021" algn="ctr" defTabSz="845549" eaLnBrk="0" fontAlgn="base" hangingPunct="0">
              <a:spcBef>
                <a:spcPct val="50000"/>
              </a:spcBef>
              <a:spcAft>
                <a:spcPct val="0"/>
              </a:spcAft>
              <a:defRPr sz="2200">
                <a:solidFill>
                  <a:schemeClr val="tx1"/>
                </a:solidFill>
                <a:latin typeface="News Gothic" pitchFamily="34" charset="0"/>
              </a:defRPr>
            </a:lvl8pPr>
            <a:lvl9pPr marL="3587351" indent="-211021" algn="ctr" defTabSz="845549" eaLnBrk="0" fontAlgn="base" hangingPunct="0">
              <a:spcBef>
                <a:spcPct val="50000"/>
              </a:spcBef>
              <a:spcAft>
                <a:spcPct val="0"/>
              </a:spcAft>
              <a:defRPr sz="2200">
                <a:solidFill>
                  <a:schemeClr val="tx1"/>
                </a:solidFill>
                <a:latin typeface="News Gothic" pitchFamily="34" charset="0"/>
              </a:defRPr>
            </a:lvl9pPr>
          </a:lstStyle>
          <a:p>
            <a:pPr marL="0" marR="0" lvl="0" indent="0" algn="r" defTabSz="845549" rtl="0" eaLnBrk="1" fontAlgn="base" latinLnBrk="0" hangingPunct="1">
              <a:lnSpc>
                <a:spcPct val="100000"/>
              </a:lnSpc>
              <a:spcBef>
                <a:spcPct val="0"/>
              </a:spcBef>
              <a:spcAft>
                <a:spcPct val="0"/>
              </a:spcAft>
              <a:buClrTx/>
              <a:buSzTx/>
              <a:buFontTx/>
              <a:buNone/>
              <a:tabLst/>
              <a:defRPr/>
            </a:pPr>
            <a:fld id="{68DF6630-3A60-4EA3-A029-2E026147812E}" type="slidenum">
              <a:rPr kumimoji="0" lang="nl-NL" sz="1100" b="0" i="0" u="none" strike="noStrike" kern="1200" cap="none" spc="0" normalizeH="0" baseline="0" noProof="0">
                <a:ln>
                  <a:noFill/>
                </a:ln>
                <a:solidFill>
                  <a:srgbClr val="000000"/>
                </a:solidFill>
                <a:effectLst/>
                <a:uLnTx/>
                <a:uFillTx/>
                <a:latin typeface="News Gothic" pitchFamily="34" charset="0"/>
                <a:ea typeface="+mn-ea"/>
                <a:cs typeface="+mn-cs"/>
              </a:rPr>
              <a:t>6</a:t>
            </a:fld>
            <a:endParaRPr kumimoji="0" lang="nl-NL" sz="1100" b="0" i="0" u="none" strike="noStrike" kern="1200" cap="none" spc="0" normalizeH="0" baseline="0" noProof="0">
              <a:ln>
                <a:noFill/>
              </a:ln>
              <a:solidFill>
                <a:srgbClr val="000000"/>
              </a:solidFill>
              <a:effectLst/>
              <a:uLnTx/>
              <a:uFillTx/>
              <a:latin typeface="News Gothic" pitchFamily="34" charset="0"/>
              <a:ea typeface="+mn-ea"/>
              <a:cs typeface="+mn-cs"/>
            </a:endParaRPr>
          </a:p>
        </p:txBody>
      </p:sp>
      <p:sp>
        <p:nvSpPr>
          <p:cNvPr id="152580" name="Rectangle 2"/>
          <p:cNvSpPr>
            <a:spLocks noGrp="1" noRot="1" noChangeAspect="1" noChangeArrowheads="1" noTextEdit="1"/>
          </p:cNvSpPr>
          <p:nvPr>
            <p:ph type="sldImg"/>
          </p:nvPr>
        </p:nvSpPr>
        <p:spPr>
          <a:xfrm>
            <a:off x="963613" y="769938"/>
            <a:ext cx="4916487" cy="3687762"/>
          </a:xfrm>
          <a:ln/>
        </p:spPr>
      </p:sp>
      <p:sp>
        <p:nvSpPr>
          <p:cNvPr id="152581" name="Rectangle 3"/>
          <p:cNvSpPr>
            <a:spLocks noGrp="1" noChangeArrowheads="1"/>
          </p:cNvSpPr>
          <p:nvPr>
            <p:ph type="body" idx="1"/>
          </p:nvPr>
        </p:nvSpPr>
        <p:spPr>
          <a:xfrm>
            <a:off x="931794" y="4690017"/>
            <a:ext cx="4976652" cy="355649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407" tIns="43704" rIns="87407" bIns="43704"/>
          <a:lstStyle/>
          <a:p>
            <a:r>
              <a:rPr lang="nl-NL" sz="1200" b="0" i="0" u="none" strike="noStrike" kern="1200" baseline="0" dirty="0">
                <a:solidFill>
                  <a:schemeClr val="tx1"/>
                </a:solidFill>
                <a:latin typeface="Arial" charset="0"/>
                <a:ea typeface="+mn-ea"/>
                <a:cs typeface="+mn-cs"/>
              </a:rPr>
              <a:t>Le </a:t>
            </a:r>
            <a:r>
              <a:rPr lang="nl-NL" sz="1200" b="0" i="0" u="none" strike="noStrike" kern="1200" baseline="0" dirty="0" err="1">
                <a:solidFill>
                  <a:schemeClr val="tx1"/>
                </a:solidFill>
                <a:latin typeface="Arial" charset="0"/>
                <a:ea typeface="+mn-ea"/>
                <a:cs typeface="+mn-cs"/>
              </a:rPr>
              <a:t>tagète</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n'est</a:t>
            </a:r>
            <a:r>
              <a:rPr lang="nl-NL" sz="1200" b="0" i="0" u="none" strike="noStrike" kern="1200" baseline="0" dirty="0">
                <a:solidFill>
                  <a:schemeClr val="tx1"/>
                </a:solidFill>
                <a:latin typeface="Arial" charset="0"/>
                <a:ea typeface="+mn-ea"/>
                <a:cs typeface="+mn-cs"/>
              </a:rPr>
              <a:t> </a:t>
            </a:r>
            <a:r>
              <a:rPr lang="nl-NL" sz="1200" b="0" i="0" u="none" strike="noStrike" kern="1200" baseline="0" dirty="0" smtClean="0">
                <a:solidFill>
                  <a:schemeClr val="tx1"/>
                </a:solidFill>
                <a:latin typeface="Arial" charset="0"/>
                <a:ea typeface="+mn-ea"/>
                <a:cs typeface="+mn-cs"/>
              </a:rPr>
              <a:t>pas </a:t>
            </a:r>
            <a:r>
              <a:rPr lang="nl-NL" sz="1200" b="0" i="0" u="none" strike="noStrike" kern="1200" baseline="0" dirty="0" err="1" smtClean="0">
                <a:solidFill>
                  <a:schemeClr val="tx1"/>
                </a:solidFill>
                <a:latin typeface="Arial" charset="0"/>
                <a:ea typeface="+mn-ea"/>
                <a:cs typeface="+mn-cs"/>
              </a:rPr>
              <a:t>un</a:t>
            </a:r>
            <a:r>
              <a:rPr lang="nl-NL" sz="1200" b="0" i="0" u="none" strike="noStrike" kern="1200" baseline="0" dirty="0" smtClean="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remède</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contre</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smtClean="0">
                <a:solidFill>
                  <a:schemeClr val="tx1"/>
                </a:solidFill>
                <a:latin typeface="Arial" charset="0"/>
                <a:ea typeface="+mn-ea"/>
                <a:cs typeface="+mn-cs"/>
              </a:rPr>
              <a:t>tous</a:t>
            </a:r>
            <a:r>
              <a:rPr lang="nl-NL" sz="1200" b="0" i="0" u="none" strike="noStrike" kern="1200" baseline="0" dirty="0" smtClean="0">
                <a:solidFill>
                  <a:schemeClr val="tx1"/>
                </a:solidFill>
                <a:latin typeface="Arial" charset="0"/>
                <a:ea typeface="+mn-ea"/>
                <a:cs typeface="+mn-cs"/>
              </a:rPr>
              <a:t> les </a:t>
            </a:r>
            <a:r>
              <a:rPr lang="nl-NL" sz="1200" b="0" i="0" u="none" strike="noStrike" kern="1200" baseline="0" dirty="0" err="1" smtClean="0">
                <a:solidFill>
                  <a:schemeClr val="tx1"/>
                </a:solidFill>
                <a:latin typeface="Arial" charset="0"/>
                <a:ea typeface="+mn-ea"/>
                <a:cs typeface="+mn-cs"/>
              </a:rPr>
              <a:t>nématodes</a:t>
            </a:r>
            <a:r>
              <a:rPr lang="nl-NL" sz="1200" b="0" i="0" u="none" strike="noStrike" kern="1200" baseline="0" dirty="0" smtClean="0">
                <a:solidFill>
                  <a:schemeClr val="tx1"/>
                </a:solidFill>
                <a:latin typeface="Arial" charset="0"/>
                <a:ea typeface="+mn-ea"/>
                <a:cs typeface="+mn-cs"/>
              </a:rPr>
              <a:t>.</a:t>
            </a:r>
            <a:endParaRPr lang="nl-NL" sz="1200" b="0" i="0" u="none" strike="noStrike" kern="1200" baseline="0" dirty="0">
              <a:solidFill>
                <a:schemeClr val="tx1"/>
              </a:solidFill>
              <a:latin typeface="Arial" charset="0"/>
              <a:ea typeface="+mn-ea"/>
              <a:cs typeface="+mn-cs"/>
            </a:endParaRPr>
          </a:p>
          <a:p>
            <a:r>
              <a:rPr lang="nl-NL" sz="1200" b="0" i="0" u="none" strike="noStrike" kern="1200" baseline="0" dirty="0">
                <a:solidFill>
                  <a:schemeClr val="tx1"/>
                </a:solidFill>
                <a:latin typeface="Arial" charset="0"/>
                <a:ea typeface="+mn-ea"/>
                <a:cs typeface="+mn-cs"/>
              </a:rPr>
              <a:t>Mode d'action : La lutte contre Pratylenchus penetrans </a:t>
            </a:r>
            <a:r>
              <a:rPr lang="nl-NL" sz="1200" b="0" i="0" u="none" strike="noStrike" kern="1200" baseline="0" dirty="0" err="1">
                <a:solidFill>
                  <a:schemeClr val="tx1"/>
                </a:solidFill>
                <a:latin typeface="Arial" charset="0"/>
                <a:ea typeface="+mn-ea"/>
                <a:cs typeface="+mn-cs"/>
              </a:rPr>
              <a:t>par </a:t>
            </a:r>
            <a:r>
              <a:rPr lang="nl-NL" sz="1200" b="0" i="0" u="none" strike="noStrike" kern="1200" baseline="0" dirty="0">
                <a:solidFill>
                  <a:schemeClr val="tx1"/>
                </a:solidFill>
                <a:latin typeface="Arial" charset="0"/>
                <a:ea typeface="+mn-ea"/>
                <a:cs typeface="+mn-cs"/>
              </a:rPr>
              <a:t>Tagetes a été </a:t>
            </a:r>
            <a:r>
              <a:rPr lang="nl-NL" sz="1200" b="0" i="0" u="none" strike="noStrike" kern="1200" baseline="0" dirty="0" err="1">
                <a:solidFill>
                  <a:schemeClr val="tx1"/>
                </a:solidFill>
                <a:latin typeface="Arial" charset="0"/>
                <a:ea typeface="+mn-ea"/>
                <a:cs typeface="+mn-cs"/>
              </a:rPr>
              <a:t>signalée dès </a:t>
            </a:r>
            <a:r>
              <a:rPr lang="nl-NL" sz="1200" b="0" i="0" u="none" strike="noStrike" kern="1200" baseline="0" dirty="0">
                <a:solidFill>
                  <a:schemeClr val="tx1"/>
                </a:solidFill>
                <a:latin typeface="Arial" charset="0"/>
                <a:ea typeface="+mn-ea"/>
                <a:cs typeface="+mn-cs"/>
              </a:rPr>
              <a:t>1957 (Oostenbrink, 1957). La </a:t>
            </a:r>
            <a:r>
              <a:rPr lang="nl-NL" sz="1200" b="0" i="0" u="none" strike="noStrike" kern="1200" baseline="0" dirty="0" err="1">
                <a:solidFill>
                  <a:schemeClr val="tx1"/>
                </a:solidFill>
                <a:latin typeface="Arial" charset="0"/>
                <a:ea typeface="+mn-ea"/>
                <a:cs typeface="+mn-cs"/>
              </a:rPr>
              <a:t>substance -terthienyl est présente dans </a:t>
            </a:r>
            <a:r>
              <a:rPr lang="nl-NL" sz="1200" b="0" i="0" u="none" strike="noStrike" kern="1200" baseline="0" dirty="0">
                <a:solidFill>
                  <a:schemeClr val="tx1"/>
                </a:solidFill>
                <a:latin typeface="Arial" charset="0"/>
                <a:ea typeface="+mn-ea"/>
                <a:cs typeface="+mn-cs"/>
              </a:rPr>
              <a:t>l'</a:t>
            </a:r>
            <a:r>
              <a:rPr lang="nl-NL" sz="1200" b="0" i="0" u="none" strike="noStrike" kern="1200" baseline="0" dirty="0" err="1">
                <a:solidFill>
                  <a:schemeClr val="tx1"/>
                </a:solidFill>
                <a:latin typeface="Arial" charset="0"/>
                <a:ea typeface="+mn-ea"/>
                <a:cs typeface="+mn-cs"/>
              </a:rPr>
              <a:t>endoderme de </a:t>
            </a:r>
            <a:r>
              <a:rPr lang="nl-NL" sz="1200" b="0" i="0" u="none" strike="noStrike" kern="1200" baseline="0" dirty="0">
                <a:solidFill>
                  <a:schemeClr val="tx1"/>
                </a:solidFill>
                <a:latin typeface="Arial" charset="0"/>
                <a:ea typeface="+mn-ea"/>
                <a:cs typeface="+mn-cs"/>
              </a:rPr>
              <a:t>Tagetes et </a:t>
            </a:r>
            <a:r>
              <a:rPr lang="nl-NL" sz="1200" b="0" i="0" u="none" strike="noStrike" kern="1200" baseline="0" dirty="0" err="1">
                <a:solidFill>
                  <a:schemeClr val="tx1"/>
                </a:solidFill>
                <a:latin typeface="Arial" charset="0"/>
                <a:ea typeface="+mn-ea"/>
                <a:cs typeface="+mn-cs"/>
              </a:rPr>
              <a:t>peut être convertie en radicaux d'oxygène qui sont létaux pour les </a:t>
            </a:r>
            <a:r>
              <a:rPr lang="nl-NL" sz="1200" b="0" i="0" u="none" strike="noStrike" kern="1200" baseline="0" dirty="0">
                <a:solidFill>
                  <a:schemeClr val="tx1"/>
                </a:solidFill>
                <a:latin typeface="Arial" charset="0"/>
                <a:ea typeface="+mn-ea"/>
                <a:cs typeface="+mn-cs"/>
              </a:rPr>
              <a:t>nématodes (Bakker, 1979). </a:t>
            </a:r>
            <a:r>
              <a:rPr lang="nl-NL" sz="1200" b="0" i="0" u="none" strike="noStrike" kern="1200" baseline="0" dirty="0" err="1">
                <a:solidFill>
                  <a:schemeClr val="tx1"/>
                </a:solidFill>
                <a:latin typeface="Arial" charset="0"/>
                <a:ea typeface="+mn-ea"/>
                <a:cs typeface="+mn-cs"/>
              </a:rPr>
              <a:t>Seuls les </a:t>
            </a:r>
            <a:r>
              <a:rPr lang="nl-NL" sz="1200" b="0" i="0" u="none" strike="noStrike" kern="1200" baseline="0" dirty="0">
                <a:solidFill>
                  <a:schemeClr val="tx1"/>
                </a:solidFill>
                <a:latin typeface="Arial" charset="0"/>
                <a:ea typeface="+mn-ea"/>
                <a:cs typeface="+mn-cs"/>
              </a:rPr>
              <a:t>nématodes qui </a:t>
            </a:r>
            <a:r>
              <a:rPr lang="nl-NL" sz="1200" b="0" i="0" u="none" strike="noStrike" kern="1200" baseline="0" dirty="0" err="1">
                <a:solidFill>
                  <a:schemeClr val="tx1"/>
                </a:solidFill>
                <a:latin typeface="Arial" charset="0"/>
                <a:ea typeface="+mn-ea"/>
                <a:cs typeface="+mn-cs"/>
              </a:rPr>
              <a:t>pénètrent dans l'endoderme peuvent </a:t>
            </a:r>
            <a:r>
              <a:rPr lang="nl-NL" sz="1200" b="0" i="0" u="none" strike="noStrike" kern="1200" baseline="0" dirty="0">
                <a:solidFill>
                  <a:schemeClr val="tx1"/>
                </a:solidFill>
                <a:latin typeface="Arial" charset="0"/>
                <a:ea typeface="+mn-ea"/>
                <a:cs typeface="+mn-cs"/>
              </a:rPr>
              <a:t>commencer </a:t>
            </a:r>
            <a:r>
              <a:rPr lang="nl-NL" sz="1200" b="0" i="0" u="none" strike="noStrike" kern="1200" baseline="0" dirty="0" err="1">
                <a:solidFill>
                  <a:schemeClr val="tx1"/>
                </a:solidFill>
                <a:latin typeface="Arial" charset="0"/>
                <a:ea typeface="+mn-ea"/>
                <a:cs typeface="+mn-cs"/>
              </a:rPr>
              <a:t>ce processus de conversion</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Par conséquent, la culture de </a:t>
            </a:r>
            <a:r>
              <a:rPr lang="nl-NL" sz="1200" b="0" i="0" u="none" strike="noStrike" kern="1200" baseline="0" dirty="0">
                <a:solidFill>
                  <a:schemeClr val="tx1"/>
                </a:solidFill>
                <a:latin typeface="Arial" charset="0"/>
                <a:ea typeface="+mn-ea"/>
                <a:cs typeface="+mn-cs"/>
              </a:rPr>
              <a:t>Tagetes n'</a:t>
            </a:r>
            <a:r>
              <a:rPr lang="nl-NL" sz="1200" b="0" i="0" u="none" strike="noStrike" kern="1200" baseline="0" dirty="0" err="1">
                <a:solidFill>
                  <a:schemeClr val="tx1"/>
                </a:solidFill>
                <a:latin typeface="Arial" charset="0"/>
                <a:ea typeface="+mn-ea"/>
                <a:cs typeface="+mn-cs"/>
              </a:rPr>
              <a:t>est </a:t>
            </a:r>
            <a:r>
              <a:rPr lang="nl-NL" sz="1200" b="0" i="0" u="none" strike="noStrike" kern="1200" baseline="0" dirty="0">
                <a:solidFill>
                  <a:schemeClr val="tx1"/>
                </a:solidFill>
                <a:latin typeface="Arial" charset="0"/>
                <a:ea typeface="+mn-ea"/>
                <a:cs typeface="+mn-cs"/>
              </a:rPr>
              <a:t>pas </a:t>
            </a:r>
            <a:r>
              <a:rPr lang="nl-NL" sz="1200" b="0" i="0" u="none" strike="noStrike" kern="1200" baseline="0" dirty="0" err="1">
                <a:solidFill>
                  <a:schemeClr val="tx1"/>
                </a:solidFill>
                <a:latin typeface="Arial" charset="0"/>
                <a:ea typeface="+mn-ea"/>
                <a:cs typeface="+mn-cs"/>
              </a:rPr>
              <a:t>efficace contre </a:t>
            </a:r>
            <a:r>
              <a:rPr lang="nl-NL" sz="1200" b="0" i="0" u="none" strike="noStrike" kern="1200" baseline="0" dirty="0">
                <a:solidFill>
                  <a:schemeClr val="tx1"/>
                </a:solidFill>
                <a:latin typeface="Arial" charset="0"/>
                <a:ea typeface="+mn-ea"/>
                <a:cs typeface="+mn-cs"/>
              </a:rPr>
              <a:t>tous les nématodes. Toutes les espèces de Tagetes </a:t>
            </a:r>
            <a:r>
              <a:rPr lang="nl-NL" sz="1200" b="0" i="0" u="none" strike="noStrike" kern="1200" baseline="0" dirty="0" err="1">
                <a:solidFill>
                  <a:schemeClr val="tx1"/>
                </a:solidFill>
                <a:latin typeface="Arial" charset="0"/>
                <a:ea typeface="+mn-ea"/>
                <a:cs typeface="+mn-cs"/>
              </a:rPr>
              <a:t>n'ont</a:t>
            </a:r>
            <a:r>
              <a:rPr lang="nl-NL" sz="1200" b="0" i="0" u="none" strike="noStrike" kern="1200" baseline="0" dirty="0">
                <a:solidFill>
                  <a:schemeClr val="tx1"/>
                </a:solidFill>
                <a:latin typeface="Arial" charset="0"/>
                <a:ea typeface="+mn-ea"/>
                <a:cs typeface="+mn-cs"/>
              </a:rPr>
              <a:t> pas une </a:t>
            </a:r>
            <a:r>
              <a:rPr lang="nl-NL" sz="1200" b="0" i="0" u="none" strike="noStrike" kern="1200" baseline="0" dirty="0" err="1">
                <a:solidFill>
                  <a:schemeClr val="tx1"/>
                </a:solidFill>
                <a:latin typeface="Arial" charset="0"/>
                <a:ea typeface="+mn-ea"/>
                <a:cs typeface="+mn-cs"/>
              </a:rPr>
              <a:t>activité</a:t>
            </a:r>
            <a:r>
              <a:rPr lang="nl-NL" sz="1200" b="0" i="0" u="none" strike="noStrike" kern="1200" baseline="0" dirty="0">
                <a:solidFill>
                  <a:schemeClr val="tx1"/>
                </a:solidFill>
                <a:latin typeface="Arial" charset="0"/>
                <a:ea typeface="+mn-ea"/>
                <a:cs typeface="+mn-cs"/>
              </a:rPr>
              <a:t> létale </a:t>
            </a:r>
            <a:r>
              <a:rPr lang="nl-NL" sz="1200" b="0" i="0" u="none" strike="noStrike" kern="1200" baseline="0" dirty="0" err="1">
                <a:solidFill>
                  <a:schemeClr val="tx1"/>
                </a:solidFill>
                <a:latin typeface="Arial" charset="0"/>
                <a:ea typeface="+mn-ea"/>
                <a:cs typeface="+mn-cs"/>
              </a:rPr>
              <a:t>aussi</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efficace</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contre</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a:solidFill>
                  <a:schemeClr val="tx1"/>
                </a:solidFill>
                <a:latin typeface="Arial" charset="0"/>
                <a:ea typeface="+mn-ea"/>
                <a:cs typeface="+mn-cs"/>
              </a:rPr>
              <a:t>Pratylenchus</a:t>
            </a:r>
            <a:r>
              <a:rPr lang="nl-NL" sz="1200" b="0" i="0" u="none" strike="noStrike" kern="1200" baseline="0" dirty="0">
                <a:solidFill>
                  <a:schemeClr val="tx1"/>
                </a:solidFill>
                <a:latin typeface="Arial" charset="0"/>
                <a:ea typeface="+mn-ea"/>
                <a:cs typeface="+mn-cs"/>
              </a:rPr>
              <a:t> </a:t>
            </a:r>
            <a:r>
              <a:rPr lang="nl-NL" sz="1200" b="0" i="0" u="none" strike="noStrike" kern="1200" baseline="0" dirty="0" err="1" smtClean="0">
                <a:solidFill>
                  <a:schemeClr val="tx1"/>
                </a:solidFill>
                <a:latin typeface="Arial" charset="0"/>
                <a:ea typeface="+mn-ea"/>
                <a:cs typeface="+mn-cs"/>
              </a:rPr>
              <a:t>penetrans</a:t>
            </a:r>
            <a:r>
              <a:rPr lang="nl-NL" sz="1200" b="0" i="0" u="none" strike="noStrike" kern="1200" baseline="0" dirty="0" smtClean="0">
                <a:solidFill>
                  <a:schemeClr val="tx1"/>
                </a:solidFill>
                <a:latin typeface="Arial" charset="0"/>
                <a:ea typeface="+mn-ea"/>
                <a:cs typeface="+mn-cs"/>
              </a:rPr>
              <a:t>. </a:t>
            </a:r>
            <a:r>
              <a:rPr lang="nl-NL" sz="1200" b="0" i="0" u="none" strike="noStrike" kern="1200" baseline="0" dirty="0">
                <a:solidFill>
                  <a:schemeClr val="tx1"/>
                </a:solidFill>
                <a:latin typeface="Arial" charset="0"/>
                <a:ea typeface="+mn-ea"/>
                <a:cs typeface="+mn-cs"/>
              </a:rPr>
              <a:t>Tagetes minuta </a:t>
            </a:r>
            <a:r>
              <a:rPr lang="nl-NL" sz="1200" b="0" i="0" u="none" strike="noStrike" kern="1200" baseline="0" dirty="0" err="1">
                <a:solidFill>
                  <a:schemeClr val="tx1"/>
                </a:solidFill>
                <a:latin typeface="Arial" charset="0"/>
                <a:ea typeface="+mn-ea"/>
                <a:cs typeface="+mn-cs"/>
              </a:rPr>
              <a:t>et </a:t>
            </a:r>
            <a:r>
              <a:rPr lang="nl-NL" sz="1200" b="0" i="0" u="none" strike="noStrike" kern="1200" baseline="0" dirty="0">
                <a:solidFill>
                  <a:schemeClr val="tx1"/>
                </a:solidFill>
                <a:latin typeface="Arial" charset="0"/>
                <a:ea typeface="+mn-ea"/>
                <a:cs typeface="+mn-cs"/>
              </a:rPr>
              <a:t>Tagetes erecta </a:t>
            </a:r>
            <a:r>
              <a:rPr lang="nl-NL" sz="1200" b="0" i="0" u="none" strike="noStrike" kern="1200" baseline="0" dirty="0" err="1">
                <a:solidFill>
                  <a:schemeClr val="tx1"/>
                </a:solidFill>
                <a:latin typeface="Arial" charset="0"/>
                <a:ea typeface="+mn-ea"/>
                <a:cs typeface="+mn-cs"/>
              </a:rPr>
              <a:t>sont moins efficaces contre </a:t>
            </a:r>
            <a:r>
              <a:rPr lang="nl-NL" sz="1200" b="0" i="0" u="none" strike="noStrike" kern="1200" baseline="0" dirty="0">
                <a:solidFill>
                  <a:schemeClr val="tx1"/>
                </a:solidFill>
                <a:latin typeface="Arial" charset="0"/>
                <a:ea typeface="+mn-ea"/>
                <a:cs typeface="+mn-cs"/>
              </a:rPr>
              <a:t>Pratylenchus penetrans que Tagetes patula. (Molendijk,1996). </a:t>
            </a:r>
            <a:endParaRPr lang="nl-NL" sz="1200" b="0" kern="1200" dirty="0">
              <a:solidFill>
                <a:schemeClr val="tx1"/>
              </a:solidFill>
              <a:effectLst/>
              <a:latin typeface="Arial" charset="0"/>
              <a:ea typeface="+mn-ea"/>
              <a:cs typeface="+mn-cs"/>
            </a:endParaRPr>
          </a:p>
          <a:p>
            <a:endParaRPr lang="nl-NL" dirty="0"/>
          </a:p>
        </p:txBody>
      </p:sp>
      <p:sp>
        <p:nvSpPr>
          <p:cNvPr id="2" name="Tijdelijke aanduiding voor voettekst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Module 3 : L'examen de la situation dans la pratique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267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L'</a:t>
            </a:r>
            <a:r>
              <a:rPr lang="en-US" sz="1200" kern="1200" dirty="0" err="1">
                <a:solidFill>
                  <a:schemeClr val="tx1"/>
                </a:solidFill>
                <a:effectLst/>
                <a:latin typeface="+mn-lt"/>
                <a:ea typeface="+mn-ea"/>
                <a:cs typeface="+mn-cs"/>
              </a:rPr>
              <a:t>effet destructeur des nématodes </a:t>
            </a:r>
            <a:r>
              <a:rPr lang="en-US" sz="1200" kern="1200" dirty="0">
                <a:solidFill>
                  <a:schemeClr val="tx1"/>
                </a:solidFill>
                <a:effectLst/>
                <a:latin typeface="+mn-lt"/>
                <a:ea typeface="+mn-ea"/>
                <a:cs typeface="+mn-cs"/>
              </a:rPr>
              <a:t>est basé sur la </a:t>
            </a:r>
            <a:r>
              <a:rPr lang="en-US" sz="1200" kern="1200" dirty="0" err="1">
                <a:solidFill>
                  <a:schemeClr val="tx1"/>
                </a:solidFill>
                <a:effectLst/>
                <a:latin typeface="+mn-lt"/>
                <a:ea typeface="+mn-ea"/>
                <a:cs typeface="+mn-cs"/>
              </a:rPr>
              <a:t>formation de </a:t>
            </a:r>
            <a:r>
              <a:rPr lang="en-US" sz="1200" kern="1200" dirty="0">
                <a:solidFill>
                  <a:schemeClr val="tx1"/>
                </a:solidFill>
                <a:effectLst/>
                <a:latin typeface="+mn-lt"/>
                <a:ea typeface="+mn-ea"/>
                <a:cs typeface="+mn-cs"/>
              </a:rPr>
              <a:t>peroxydase dans le </a:t>
            </a:r>
            <a:r>
              <a:rPr lang="en-US" sz="1200" kern="1200" dirty="0" err="1">
                <a:solidFill>
                  <a:schemeClr val="tx1"/>
                </a:solidFill>
                <a:effectLst/>
                <a:latin typeface="+mn-lt"/>
                <a:ea typeface="+mn-ea"/>
                <a:cs typeface="+mn-cs"/>
              </a:rPr>
              <a:t>tissu racinaire infesté</a:t>
            </a:r>
            <a:r>
              <a:rPr lang="en-US" sz="1200" kern="1200" dirty="0">
                <a:solidFill>
                  <a:schemeClr val="tx1"/>
                </a:solidFill>
                <a:effectLst/>
                <a:latin typeface="+mn-lt"/>
                <a:ea typeface="+mn-ea"/>
                <a:cs typeface="+mn-cs"/>
              </a:rPr>
              <a:t>. En combinaison avec des composés soufrés végétaux (par </a:t>
            </a:r>
            <a:r>
              <a:rPr lang="en-US" sz="1200" kern="1200" dirty="0" smtClean="0">
                <a:solidFill>
                  <a:schemeClr val="tx1"/>
                </a:solidFill>
                <a:effectLst/>
                <a:latin typeface="+mn-lt"/>
                <a:ea typeface="+mn-ea"/>
                <a:cs typeface="+mn-cs"/>
              </a:rPr>
              <a:t>ex.</a:t>
            </a:r>
            <a:r>
              <a:rPr lang="nl-NL"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α-</a:t>
            </a:r>
            <a:r>
              <a:rPr lang="en-US" sz="1200" kern="1200" dirty="0" err="1" smtClean="0">
                <a:solidFill>
                  <a:schemeClr val="tx1"/>
                </a:solidFill>
                <a:effectLst/>
                <a:latin typeface="+mn-lt"/>
                <a:ea typeface="+mn-ea"/>
                <a:cs typeface="+mn-cs"/>
              </a:rPr>
              <a:t>terthiophène</a:t>
            </a:r>
            <a:r>
              <a:rPr lang="en-US" sz="1200" kern="1200" dirty="0">
                <a:solidFill>
                  <a:schemeClr val="tx1"/>
                </a:solidFill>
                <a:effectLst/>
                <a:latin typeface="+mn-lt"/>
                <a:ea typeface="+mn-ea"/>
                <a:cs typeface="+mn-cs"/>
              </a:rPr>
              <a:t>), qui se </a:t>
            </a:r>
            <a:r>
              <a:rPr lang="en-US" sz="1200" kern="1200" dirty="0" err="1">
                <a:solidFill>
                  <a:schemeClr val="tx1"/>
                </a:solidFill>
                <a:effectLst/>
                <a:latin typeface="+mn-lt"/>
                <a:ea typeface="+mn-ea"/>
                <a:cs typeface="+mn-cs"/>
              </a:rPr>
              <a:t>produisent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uniquement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l'endoderme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forme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l'ozone</a:t>
            </a:r>
            <a:r>
              <a:rPr lang="en-US" sz="1200" kern="1200" dirty="0">
                <a:solidFill>
                  <a:schemeClr val="tx1"/>
                </a:solidFill>
                <a:effectLst/>
                <a:latin typeface="+mn-lt"/>
                <a:ea typeface="+mn-ea"/>
                <a:cs typeface="+mn-cs"/>
              </a:rPr>
              <a:t> (O</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tue</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nématodes</a:t>
            </a:r>
            <a:r>
              <a:rPr lang="en-US" sz="1200" kern="1200" dirty="0">
                <a:solidFill>
                  <a:schemeClr val="tx1"/>
                </a:solidFill>
                <a:effectLst/>
                <a:latin typeface="+mn-lt"/>
                <a:ea typeface="+mn-ea"/>
                <a:cs typeface="+mn-cs"/>
              </a:rPr>
              <a:t>. Comme </a:t>
            </a:r>
            <a:r>
              <a:rPr lang="en-US" sz="1200" kern="1200" dirty="0" err="1">
                <a:solidFill>
                  <a:schemeClr val="tx1"/>
                </a:solidFill>
                <a:effectLst/>
                <a:latin typeface="+mn-lt"/>
                <a:ea typeface="+mn-ea"/>
                <a:cs typeface="+mn-cs"/>
              </a:rPr>
              <a:t>cette réaction ne se produit que </a:t>
            </a:r>
            <a:r>
              <a:rPr lang="en-US" sz="1200" kern="1200" dirty="0">
                <a:solidFill>
                  <a:schemeClr val="tx1"/>
                </a:solidFill>
                <a:effectLst/>
                <a:latin typeface="+mn-lt"/>
                <a:ea typeface="+mn-ea"/>
                <a:cs typeface="+mn-cs"/>
              </a:rPr>
              <a:t>dans les </a:t>
            </a:r>
            <a:r>
              <a:rPr lang="en-US" sz="1200" kern="1200" dirty="0" err="1">
                <a:solidFill>
                  <a:schemeClr val="tx1"/>
                </a:solidFill>
                <a:effectLst/>
                <a:latin typeface="+mn-lt"/>
                <a:ea typeface="+mn-ea"/>
                <a:cs typeface="+mn-cs"/>
              </a:rPr>
              <a:t>cellules de l'</a:t>
            </a:r>
            <a:r>
              <a:rPr lang="en-US" sz="1200" kern="1200" dirty="0">
                <a:solidFill>
                  <a:schemeClr val="tx1"/>
                </a:solidFill>
                <a:effectLst/>
                <a:latin typeface="+mn-lt"/>
                <a:ea typeface="+mn-ea"/>
                <a:cs typeface="+mn-cs"/>
              </a:rPr>
              <a:t>endoderme, </a:t>
            </a:r>
            <a:r>
              <a:rPr lang="en-US" sz="1200" kern="1200" dirty="0" err="1">
                <a:solidFill>
                  <a:schemeClr val="tx1"/>
                </a:solidFill>
                <a:effectLst/>
                <a:latin typeface="+mn-lt"/>
                <a:ea typeface="+mn-ea"/>
                <a:cs typeface="+mn-cs"/>
              </a:rPr>
              <a:t>il s'ensuit que seules les </a:t>
            </a:r>
            <a:r>
              <a:rPr lang="en-US" sz="1200" i="1" kern="1200" dirty="0">
                <a:solidFill>
                  <a:schemeClr val="tx1"/>
                </a:solidFill>
                <a:effectLst/>
                <a:latin typeface="+mn-lt"/>
                <a:ea typeface="+mn-ea"/>
                <a:cs typeface="+mn-cs"/>
              </a:rPr>
              <a:t>espèces de Pratylenchus </a:t>
            </a:r>
            <a:r>
              <a:rPr lang="en-US" sz="1200" kern="1200" dirty="0" err="1">
                <a:solidFill>
                  <a:schemeClr val="tx1"/>
                </a:solidFill>
                <a:effectLst/>
                <a:latin typeface="+mn-lt"/>
                <a:ea typeface="+mn-ea"/>
                <a:cs typeface="+mn-cs"/>
              </a:rPr>
              <a:t>sont tuées</a:t>
            </a:r>
            <a:r>
              <a:rPr lang="en-US" sz="1200" kern="1200" dirty="0">
                <a:solidFill>
                  <a:schemeClr val="tx1"/>
                </a:solidFill>
                <a:effectLst/>
                <a:latin typeface="+mn-lt"/>
                <a:ea typeface="+mn-ea"/>
                <a:cs typeface="+mn-cs"/>
              </a:rPr>
              <a:t>. Ce </a:t>
            </a:r>
            <a:r>
              <a:rPr lang="en-US" sz="1200" kern="1200" dirty="0" err="1">
                <a:solidFill>
                  <a:schemeClr val="tx1"/>
                </a:solidFill>
                <a:effectLst/>
                <a:latin typeface="+mn-lt"/>
                <a:ea typeface="+mn-ea"/>
                <a:cs typeface="+mn-cs"/>
              </a:rPr>
              <a:t>sont </a:t>
            </a: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seules espèces indigènes </a:t>
            </a:r>
            <a:r>
              <a:rPr lang="en-US" sz="1200" kern="1200" dirty="0">
                <a:solidFill>
                  <a:schemeClr val="tx1"/>
                </a:solidFill>
                <a:effectLst/>
                <a:latin typeface="+mn-lt"/>
                <a:ea typeface="+mn-ea"/>
                <a:cs typeface="+mn-cs"/>
              </a:rPr>
              <a:t>qui </a:t>
            </a:r>
            <a:r>
              <a:rPr lang="en-US" sz="1200" kern="1200" dirty="0" err="1">
                <a:solidFill>
                  <a:schemeClr val="tx1"/>
                </a:solidFill>
                <a:effectLst/>
                <a:latin typeface="+mn-lt"/>
                <a:ea typeface="+mn-ea"/>
                <a:cs typeface="+mn-cs"/>
              </a:rPr>
              <a:t>pénètrent jusqu'à l'</a:t>
            </a:r>
            <a:r>
              <a:rPr lang="en-US" sz="1200" kern="1200" dirty="0">
                <a:solidFill>
                  <a:schemeClr val="tx1"/>
                </a:solidFill>
                <a:effectLst/>
                <a:latin typeface="+mn-lt"/>
                <a:ea typeface="+mn-ea"/>
                <a:cs typeface="+mn-cs"/>
              </a:rPr>
              <a:t>endoderme.</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5"/>
          </p:nvPr>
        </p:nvSpPr>
        <p:spPr/>
        <p:txBody>
          <a:bodyPr/>
          <a:lstStyle/>
          <a:p>
            <a:fld id="{00C4D53B-2A5F-46DB-9092-7AB52C1222F8}" type="slidenum">
              <a:rPr lang="nl-NL" smtClean="0"/>
              <a:t>7</a:t>
            </a:fld>
            <a:endParaRPr lang="nl-NL"/>
          </a:p>
        </p:txBody>
      </p:sp>
    </p:spTree>
    <p:extLst>
      <p:ext uri="{BB962C8B-B14F-4D97-AF65-F5344CB8AC3E}">
        <p14:creationId xmlns:p14="http://schemas.microsoft.com/office/powerpoint/2010/main" val="328670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dirty="0"/>
              <a:t>En 1998, le tagète </a:t>
            </a:r>
            <a:r>
              <a:rPr lang="de-DE" dirty="0" err="1"/>
              <a:t>ou</a:t>
            </a:r>
            <a:r>
              <a:rPr lang="de-DE" dirty="0"/>
              <a:t> la </a:t>
            </a:r>
            <a:r>
              <a:rPr lang="de-DE" dirty="0" err="1"/>
              <a:t>phacélie</a:t>
            </a:r>
            <a:r>
              <a:rPr lang="de-DE" dirty="0"/>
              <a:t> </a:t>
            </a:r>
            <a:r>
              <a:rPr lang="de-DE" dirty="0" err="1" smtClean="0"/>
              <a:t>ont</a:t>
            </a:r>
            <a:r>
              <a:rPr lang="de-DE" dirty="0" smtClean="0"/>
              <a:t> </a:t>
            </a:r>
            <a:r>
              <a:rPr lang="de-DE" dirty="0" err="1"/>
              <a:t>été</a:t>
            </a:r>
            <a:r>
              <a:rPr lang="de-DE" dirty="0"/>
              <a:t> </a:t>
            </a:r>
            <a:r>
              <a:rPr lang="de-DE" dirty="0" err="1" smtClean="0"/>
              <a:t>cultivés</a:t>
            </a:r>
            <a:r>
              <a:rPr lang="de-DE" dirty="0" smtClean="0"/>
              <a:t>. </a:t>
            </a:r>
            <a:r>
              <a:rPr lang="de-DE" dirty="0"/>
              <a:t>L'effet du tagète était encore </a:t>
            </a:r>
            <a:r>
              <a:rPr lang="de-DE" dirty="0" err="1"/>
              <a:t>mesurable </a:t>
            </a:r>
            <a:r>
              <a:rPr lang="de-DE" dirty="0"/>
              <a:t>en 2000 et 2001. </a:t>
            </a:r>
          </a:p>
          <a:p>
            <a:r>
              <a:rPr lang="de-DE" dirty="0"/>
              <a:t>Effet des </a:t>
            </a:r>
            <a:r>
              <a:rPr lang="de-DE" dirty="0" err="1" smtClean="0"/>
              <a:t>tagètes</a:t>
            </a:r>
            <a:r>
              <a:rPr lang="de-DE" dirty="0" smtClean="0"/>
              <a:t> sur </a:t>
            </a:r>
            <a:r>
              <a:rPr lang="de-DE" dirty="0"/>
              <a:t>d'autres </a:t>
            </a:r>
            <a:r>
              <a:rPr lang="de-DE" dirty="0" err="1"/>
              <a:t>espèces</a:t>
            </a:r>
            <a:r>
              <a:rPr lang="de-DE" dirty="0"/>
              <a:t> de </a:t>
            </a:r>
            <a:r>
              <a:rPr lang="de-DE" dirty="0" err="1"/>
              <a:t>nématodes</a:t>
            </a:r>
            <a:r>
              <a:rPr lang="de-DE" dirty="0"/>
              <a:t> : La </a:t>
            </a:r>
            <a:r>
              <a:rPr lang="de-DE" dirty="0" err="1"/>
              <a:t>culture</a:t>
            </a:r>
            <a:r>
              <a:rPr lang="de-DE" dirty="0"/>
              <a:t> des </a:t>
            </a:r>
            <a:r>
              <a:rPr lang="de-DE" dirty="0" err="1" smtClean="0"/>
              <a:t>tagètes</a:t>
            </a:r>
            <a:r>
              <a:rPr lang="de-DE" dirty="0" smtClean="0"/>
              <a:t> </a:t>
            </a:r>
            <a:r>
              <a:rPr lang="de-DE" dirty="0"/>
              <a:t>n'est pas utile pour le contrôle des nématodes autres que Pratylenchus. Pour la plupart des autres </a:t>
            </a:r>
            <a:r>
              <a:rPr lang="de-DE" dirty="0" err="1"/>
              <a:t>espèces de nématodes</a:t>
            </a:r>
            <a:r>
              <a:rPr lang="de-DE" dirty="0"/>
              <a:t>, </a:t>
            </a:r>
            <a:r>
              <a:rPr lang="de-DE" dirty="0" err="1"/>
              <a:t>la </a:t>
            </a:r>
            <a:r>
              <a:rPr lang="de-DE" dirty="0" smtClean="0"/>
              <a:t>plante </a:t>
            </a:r>
            <a:r>
              <a:rPr lang="de-DE" dirty="0"/>
              <a:t>n'est pas une plante hôte. Cela signifie que les infestations de la plupart des autres nématodes diminueront autant dans une culture de Tagetes patula qu'elles l'auraient fait dans une jachère noire.  Les exceptions semblent être les </a:t>
            </a:r>
            <a:r>
              <a:rPr lang="de-DE" dirty="0" err="1"/>
              <a:t>nématodes trichodoridés </a:t>
            </a:r>
            <a:r>
              <a:rPr lang="de-DE" dirty="0"/>
              <a:t>et peut-être Meloidogyne hapla ? Le statut exact de la plante hôte des </a:t>
            </a:r>
            <a:r>
              <a:rPr lang="de-DE" dirty="0" err="1"/>
              <a:t>nématodes trichodoridés </a:t>
            </a:r>
            <a:r>
              <a:rPr lang="de-DE" dirty="0"/>
              <a:t>et de M. hapla n'est pas connu. Il existe des preuves solides que les </a:t>
            </a:r>
            <a:r>
              <a:rPr lang="de-DE" dirty="0" err="1"/>
              <a:t>nématodes trichodoridés </a:t>
            </a:r>
            <a:r>
              <a:rPr lang="de-DE" dirty="0"/>
              <a:t>peuvent se reproduire sur Tagetes patula. Par conséquent, si des nématodes trichodoridés sont présents, la culture de Tagetes n'est pas recommandée. Le Tobacco rattle virus (TRV), qui est transmis par les </a:t>
            </a:r>
            <a:r>
              <a:rPr lang="de-DE" dirty="0" err="1"/>
              <a:t>nématodes trichodoridés</a:t>
            </a:r>
            <a:r>
              <a:rPr lang="de-DE" dirty="0"/>
              <a:t>, peut également se reproduire sur Tagetes patula. Laisser le sol en jachère pendant un an est efficace contre les </a:t>
            </a:r>
            <a:r>
              <a:rPr lang="de-DE" dirty="0" err="1"/>
              <a:t>nématodes à galles</a:t>
            </a:r>
            <a:r>
              <a:rPr lang="de-DE" dirty="0"/>
              <a:t>, mais ne permet pas de contrôler le nématode Pratylenchus aussi bien qu'une culture de Tagetes. Avant de décider d'utiliser des Tagetes, il est important de savoir quels types de nématodes sont concernés.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CB10CD-0A84-4443-BE35-101E861CBBB6}" type="slidenum">
              <a:rPr kumimoji="0" lang="nl-NL" sz="1100" b="0" i="0" u="none" strike="noStrike" kern="1200" cap="none" spc="0" normalizeH="0" baseline="0" noProof="0" smtClean="0">
                <a:ln>
                  <a:noFill/>
                </a:ln>
                <a:solidFill>
                  <a:srgbClr val="000000"/>
                </a:solidFill>
                <a:effectLst/>
                <a:uLnTx/>
                <a:uFillTx/>
                <a:latin typeface="Arial" charset="0"/>
                <a:ea typeface="+mn-ea"/>
                <a:cs typeface="+mn-cs"/>
              </a:rPr>
              <a:t>8</a:t>
            </a:fld>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Module 3 : L'examen de la situation dans la pratique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468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Les Pays-Bas </a:t>
            </a:r>
          </a:p>
        </p:txBody>
      </p:sp>
      <p:sp>
        <p:nvSpPr>
          <p:cNvPr id="4" name="Tijdelijke aanduiding voor dianummer 3"/>
          <p:cNvSpPr>
            <a:spLocks noGrp="1"/>
          </p:cNvSpPr>
          <p:nvPr>
            <p:ph type="sldNum" sz="quarter" idx="10"/>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3134651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L'expérience a commencé en 1998. Un traitement consiste en une fumigation du sol en automne avec du </a:t>
            </a:r>
            <a:r>
              <a:rPr lang="en-GB" dirty="0" err="1"/>
              <a:t>Metam</a:t>
            </a:r>
            <a:r>
              <a:rPr lang="en-GB" dirty="0"/>
              <a:t> </a:t>
            </a:r>
            <a:r>
              <a:rPr lang="en-GB" dirty="0" smtClean="0"/>
              <a:t>sodium (</a:t>
            </a:r>
            <a:r>
              <a:rPr lang="en-GB" dirty="0" err="1" smtClean="0"/>
              <a:t>MeNa</a:t>
            </a:r>
            <a:r>
              <a:rPr lang="en-GB" dirty="0" smtClean="0"/>
              <a:t>).  </a:t>
            </a:r>
            <a:r>
              <a:rPr lang="en-GB" dirty="0"/>
              <a:t>Les autres traitements ont reçu des Tagetes en 1998, 1999 ou 2000. Les objets avec Tagetes montrent une bonne amélioration du rendement. Même mieux qu'avec le </a:t>
            </a:r>
            <a:r>
              <a:rPr lang="en-GB" dirty="0" err="1"/>
              <a:t>MeNa</a:t>
            </a:r>
            <a:r>
              <a:rPr lang="en-GB" dirty="0"/>
              <a:t>.</a:t>
            </a:r>
          </a:p>
          <a:p>
            <a:r>
              <a:rPr lang="en-GB" dirty="0"/>
              <a:t>Le Tagetes est désormais régulièrement incorporé dans la culture des fraises néerlandaises.</a:t>
            </a:r>
          </a:p>
        </p:txBody>
      </p:sp>
      <p:sp>
        <p:nvSpPr>
          <p:cNvPr id="4" name="Tijdelijke aanduiding voor dianummer 3"/>
          <p:cNvSpPr>
            <a:spLocks noGrp="1"/>
          </p:cNvSpPr>
          <p:nvPr>
            <p:ph type="sldNum" sz="quarter" idx="5"/>
          </p:nvPr>
        </p:nvSpPr>
        <p:spPr/>
        <p:txBody>
          <a:bodyPr/>
          <a:lstStyle/>
          <a:p>
            <a:fld id="{00C4D53B-2A5F-46DB-9092-7AB52C1222F8}" type="slidenum">
              <a:rPr lang="nl-NL" smtClean="0"/>
              <a:t>10</a:t>
            </a:fld>
            <a:endParaRPr lang="nl-NL"/>
          </a:p>
        </p:txBody>
      </p:sp>
    </p:spTree>
    <p:extLst>
      <p:ext uri="{BB962C8B-B14F-4D97-AF65-F5344CB8AC3E}">
        <p14:creationId xmlns:p14="http://schemas.microsoft.com/office/powerpoint/2010/main" val="356755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55D45D2F-C69D-4D90-B22B-9B2DC58DBD55}" type="slidenum">
              <a:rPr lang="nl-NL" smtClean="0"/>
              <a:t>11</a:t>
            </a:fld>
            <a:endParaRPr lang="nl-NL"/>
          </a:p>
        </p:txBody>
      </p:sp>
    </p:spTree>
    <p:extLst>
      <p:ext uri="{BB962C8B-B14F-4D97-AF65-F5344CB8AC3E}">
        <p14:creationId xmlns:p14="http://schemas.microsoft.com/office/powerpoint/2010/main" val="56469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a:t>Klik om de stijl te bewerken</a:t>
            </a:r>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lide vierkante foto">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a:t>Klik om de stijl te bewerken</a:t>
            </a:r>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bg2"/>
                </a:solidFill>
              </a:defRPr>
            </a:lvl1pPr>
          </a:lstStyle>
          <a:p>
            <a:pPr lvl="0"/>
            <a:r>
              <a:rPr lang="nl-NL" dirty="0"/>
              <a:t>Klik om de modelstijlen te bewerken</a:t>
            </a:r>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oto's met onderschrift">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2 vierkante foto'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et grote foto">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taande foto's zonder titel">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tel 1"/>
          <p:cNvSpPr>
            <a:spLocks noGrp="1"/>
          </p:cNvSpPr>
          <p:nvPr>
            <p:ph type="title"/>
          </p:nvPr>
        </p:nvSpPr>
        <p:spPr bwMode="white">
          <a:xfrm>
            <a:off x="491642" y="230188"/>
            <a:ext cx="8442796" cy="840125"/>
          </a:xfrm>
          <a:noFill/>
          <a:ln w="0">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nl-NL" dirty="0"/>
              <a:t>Klik om de stijl te bewerken</a:t>
            </a:r>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a:t>Klik om de stijl te bewerken</a:t>
            </a:r>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a:t>Klik om de stijl te bewerken</a:t>
            </a:r>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tussenslide met ronde foto">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a:t>Klik om de stijl te bewerken</a:t>
            </a:r>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a:t>Klik om de modelstijlen te bewerken</a:t>
            </a:r>
          </a:p>
        </p:txBody>
      </p:sp>
      <p:sp>
        <p:nvSpPr>
          <p:cNvPr id="3" name="Tijdelijke aanduiding voor dianummer 2"/>
          <p:cNvSpPr>
            <a:spLocks noGrp="1"/>
          </p:cNvSpPr>
          <p:nvPr>
            <p:ph type="sldNum" sz="quarter" idx="18"/>
          </p:nvPr>
        </p:nvSpPr>
        <p:spPr/>
        <p:txBody>
          <a:bodyPr/>
          <a:lstStyle/>
          <a:p>
            <a:pPr algn="r">
              <a:lnSpc>
                <a:spcPts val="1200"/>
              </a:lnSpc>
            </a:pPr>
            <a:endParaRPr lang="nl-NL"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slide met meerder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a:t>Klik om de stijl te bewerken</a:t>
            </a:r>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bg2"/>
                </a:solidFill>
              </a:defRPr>
            </a:lvl1pPr>
          </a:lstStyle>
          <a:p>
            <a:pPr lvl="0"/>
            <a:r>
              <a:rPr lang="nl-NL" dirty="0"/>
              <a:t>Klik om de modelstijlen te bewerken</a:t>
            </a:r>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Tree>
    <p:extLst>
      <p:ext uri="{BB962C8B-B14F-4D97-AF65-F5344CB8AC3E}">
        <p14:creationId xmlns:p14="http://schemas.microsoft.com/office/powerpoint/2010/main" val="391126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5"/>
          <p:cNvSpPr>
            <a:spLocks noGrp="1" noChangeArrowheads="1"/>
          </p:cNvSpPr>
          <p:nvPr>
            <p:ph type="ftr" sz="quarter" idx="10"/>
          </p:nvPr>
        </p:nvSpPr>
        <p:spPr>
          <a:xfrm>
            <a:off x="534227" y="6533749"/>
            <a:ext cx="2894564" cy="477137"/>
          </a:xfrm>
          <a:prstGeom prst="rect">
            <a:avLst/>
          </a:prstGeom>
        </p:spPr>
        <p:txBody>
          <a:bodyPr lIns="96762" tIns="48381" rIns="96762" bIns="48381"/>
          <a:lstStyle>
            <a:lvl1pPr>
              <a:defRPr/>
            </a:lvl1pPr>
          </a:lstStyle>
          <a:p>
            <a:pPr>
              <a:defRPr/>
            </a:pPr>
            <a:r>
              <a:rPr lang="nl-NL"/>
              <a:t>Titel van de presentatie</a:t>
            </a:r>
          </a:p>
        </p:txBody>
      </p:sp>
    </p:spTree>
    <p:extLst>
      <p:ext uri="{BB962C8B-B14F-4D97-AF65-F5344CB8AC3E}">
        <p14:creationId xmlns:p14="http://schemas.microsoft.com/office/powerpoint/2010/main" val="1941178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001712"/>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371600"/>
            <a:ext cx="403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57200" y="3619500"/>
            <a:ext cx="403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half" idx="3"/>
          </p:nvPr>
        </p:nvSpPr>
        <p:spPr>
          <a:xfrm>
            <a:off x="4648200" y="13716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6511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‹N°›</a:t>
            </a:fld>
            <a:endParaRPr lang="en-GB" dirty="0"/>
          </a:p>
        </p:txBody>
      </p:sp>
    </p:spTree>
    <p:extLst>
      <p:ext uri="{BB962C8B-B14F-4D97-AF65-F5344CB8AC3E}">
        <p14:creationId xmlns:p14="http://schemas.microsoft.com/office/powerpoint/2010/main" val="86498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4E98CA2-E1F1-401D-9CB3-A4BA3DAD6FA3}" type="slidenum">
              <a:rPr lang="de-DE" altLang="en-US"/>
              <a:pPr>
                <a:defRPr/>
              </a:pPr>
              <a:t>‹N°›</a:t>
            </a:fld>
            <a:endParaRPr lang="de-DE" altLang="en-US"/>
          </a:p>
        </p:txBody>
      </p:sp>
    </p:spTree>
    <p:extLst>
      <p:ext uri="{BB962C8B-B14F-4D97-AF65-F5344CB8AC3E}">
        <p14:creationId xmlns:p14="http://schemas.microsoft.com/office/powerpoint/2010/main" val="118127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001712"/>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3716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371600"/>
            <a:ext cx="403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619500"/>
            <a:ext cx="403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74761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099963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532555" y="838296"/>
            <a:ext cx="8230103" cy="840020"/>
          </a:xfrm>
        </p:spPr>
        <p:txBody>
          <a:bodyPr/>
          <a:lstStyle/>
          <a:p>
            <a:r>
              <a:rPr lang="nl-NL" dirty="0"/>
              <a:t>Klik om de stijl te bewerken</a:t>
            </a:r>
          </a:p>
        </p:txBody>
      </p:sp>
      <p:sp>
        <p:nvSpPr>
          <p:cNvPr id="3" name="Tijdelijke aanduiding voor inhoud 2"/>
          <p:cNvSpPr>
            <a:spLocks noGrp="1"/>
          </p:cNvSpPr>
          <p:nvPr>
            <p:ph sz="half" idx="1"/>
          </p:nvPr>
        </p:nvSpPr>
        <p:spPr>
          <a:xfrm>
            <a:off x="532574" y="2590729"/>
            <a:ext cx="4033573" cy="3810320"/>
          </a:xfrm>
        </p:spPr>
        <p:txBody>
          <a:bodyPr/>
          <a:lstStyle>
            <a:lvl1pPr>
              <a:defRPr sz="2963"/>
            </a:lvl1pPr>
            <a:lvl2pPr>
              <a:defRPr sz="2540"/>
            </a:lvl2pPr>
            <a:lvl3pPr>
              <a:defRPr sz="2116"/>
            </a:lvl3pPr>
            <a:lvl4pPr>
              <a:defRPr sz="1905"/>
            </a:lvl4pPr>
            <a:lvl5pPr>
              <a:defRPr sz="1905"/>
            </a:lvl5pPr>
            <a:lvl6pPr>
              <a:defRPr sz="1905"/>
            </a:lvl6pPr>
            <a:lvl7pPr>
              <a:defRPr sz="1905"/>
            </a:lvl7pPr>
            <a:lvl8pPr>
              <a:defRPr sz="1905"/>
            </a:lvl8pPr>
            <a:lvl9pPr>
              <a:defRPr sz="1905"/>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727396" y="2590729"/>
            <a:ext cx="4035254" cy="3810320"/>
          </a:xfrm>
        </p:spPr>
        <p:txBody>
          <a:bodyPr/>
          <a:lstStyle>
            <a:lvl1pPr>
              <a:defRPr sz="2963"/>
            </a:lvl1pPr>
            <a:lvl2pPr>
              <a:defRPr sz="2540"/>
            </a:lvl2pPr>
            <a:lvl3pPr>
              <a:defRPr sz="2116"/>
            </a:lvl3pPr>
            <a:lvl4pPr>
              <a:defRPr sz="1905"/>
            </a:lvl4pPr>
            <a:lvl5pPr>
              <a:defRPr sz="1905"/>
            </a:lvl5pPr>
            <a:lvl6pPr>
              <a:defRPr sz="1905"/>
            </a:lvl6pPr>
            <a:lvl7pPr>
              <a:defRPr sz="1905"/>
            </a:lvl7pPr>
            <a:lvl8pPr>
              <a:defRPr sz="1905"/>
            </a:lvl8pPr>
            <a:lvl9pPr>
              <a:defRPr sz="1905"/>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Rectangle 1029"/>
          <p:cNvSpPr>
            <a:spLocks noGrp="1" noChangeArrowheads="1"/>
          </p:cNvSpPr>
          <p:nvPr>
            <p:ph type="ftr" sz="quarter" idx="10"/>
          </p:nvPr>
        </p:nvSpPr>
        <p:spPr>
          <a:xfrm>
            <a:off x="533308" y="6477258"/>
            <a:ext cx="2894564" cy="477137"/>
          </a:xfrm>
          <a:prstGeom prst="rect">
            <a:avLst/>
          </a:prstGeom>
          <a:ln/>
        </p:spPr>
        <p:txBody>
          <a:bodyPr lIns="91420" tIns="45710" rIns="91420" bIns="45710"/>
          <a:lstStyle>
            <a:lvl1pPr>
              <a:defRPr/>
            </a:lvl1pPr>
          </a:lstStyle>
          <a:p>
            <a:pPr>
              <a:defRPr/>
            </a:pPr>
            <a:r>
              <a:rPr lang="nl-NL" dirty="0"/>
              <a:t>Module 3: Vruchtwisseling in de praktijk</a:t>
            </a:r>
          </a:p>
        </p:txBody>
      </p:sp>
      <p:sp>
        <p:nvSpPr>
          <p:cNvPr id="6" name="Rectangle 1030"/>
          <p:cNvSpPr>
            <a:spLocks noGrp="1" noChangeArrowheads="1"/>
          </p:cNvSpPr>
          <p:nvPr>
            <p:ph type="sldNum" sz="quarter" idx="11"/>
          </p:nvPr>
        </p:nvSpPr>
        <p:spPr>
          <a:xfrm>
            <a:off x="6553516" y="6533749"/>
            <a:ext cx="2133544" cy="477137"/>
          </a:xfrm>
          <a:prstGeom prst="rect">
            <a:avLst/>
          </a:prstGeom>
          <a:ln/>
        </p:spPr>
        <p:txBody>
          <a:bodyPr lIns="91420" tIns="45710" rIns="91420" bIns="45710"/>
          <a:lstStyle>
            <a:lvl1pPr>
              <a:defRPr/>
            </a:lvl1pPr>
          </a:lstStyle>
          <a:p>
            <a:pPr>
              <a:defRPr/>
            </a:pPr>
            <a:fld id="{3D741B0D-2DCA-495E-87ED-E7B6B9C07BF0}" type="slidenum">
              <a:rPr lang="nl-NL"/>
              <a:pPr>
                <a:defRPr/>
              </a:pPr>
              <a:t>‹N°›</a:t>
            </a:fld>
            <a:endParaRPr lang="nl-NL"/>
          </a:p>
        </p:txBody>
      </p:sp>
    </p:spTree>
    <p:extLst>
      <p:ext uri="{BB962C8B-B14F-4D97-AF65-F5344CB8AC3E}">
        <p14:creationId xmlns:p14="http://schemas.microsoft.com/office/powerpoint/2010/main" val="35216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10" y="369897"/>
            <a:ext cx="8229600" cy="840020"/>
          </a:xfrm>
        </p:spPr>
        <p:txBody>
          <a:bodyPr/>
          <a:lstStyle/>
          <a:p>
            <a:r>
              <a:rPr lang="nl-NL"/>
              <a:t>Klik om de stijl te bewerken</a:t>
            </a:r>
          </a:p>
        </p:txBody>
      </p:sp>
      <p:sp>
        <p:nvSpPr>
          <p:cNvPr id="3" name="Tijdelijke aanduiding voor grafiek 2"/>
          <p:cNvSpPr>
            <a:spLocks noGrp="1"/>
          </p:cNvSpPr>
          <p:nvPr>
            <p:ph type="chart" idx="1"/>
          </p:nvPr>
        </p:nvSpPr>
        <p:spPr>
          <a:xfrm>
            <a:off x="457210" y="1371608"/>
            <a:ext cx="8229600" cy="4343400"/>
          </a:xfrm>
        </p:spPr>
        <p:txBody>
          <a:bodyPr/>
          <a:lstStyle/>
          <a:p>
            <a:pPr lvl="0"/>
            <a:endParaRPr lang="nl-NL" noProof="0"/>
          </a:p>
        </p:txBody>
      </p:sp>
      <p:pic>
        <p:nvPicPr>
          <p:cNvPr id="1843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876" y="6096224"/>
            <a:ext cx="2362018" cy="49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3268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‹N°›</a:t>
            </a:fld>
            <a:endParaRPr lang="en-GB" dirty="0"/>
          </a:p>
        </p:txBody>
      </p:sp>
    </p:spTree>
    <p:extLst>
      <p:ext uri="{BB962C8B-B14F-4D97-AF65-F5344CB8AC3E}">
        <p14:creationId xmlns:p14="http://schemas.microsoft.com/office/powerpoint/2010/main" val="367677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tekstkader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1270493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1545827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3" y="406800"/>
            <a:ext cx="8229600" cy="842888"/>
          </a:xfrm>
        </p:spPr>
        <p:txBody>
          <a:bodyPr/>
          <a:lstStyle/>
          <a:p>
            <a:r>
              <a:rPr lang="nl-NL"/>
              <a:t>Klik om de stijl te bewerken</a:t>
            </a:r>
            <a:endParaRPr lang="en-GB"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126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36" y="6172430"/>
            <a:ext cx="2362018" cy="49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389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532555" y="838296"/>
            <a:ext cx="8230103" cy="840020"/>
          </a:xfrm>
        </p:spPr>
        <p:txBody>
          <a:bodyPr/>
          <a:lstStyle/>
          <a:p>
            <a:r>
              <a:rPr lang="nl-NL" dirty="0"/>
              <a:t>Klik om de stijl te bewerken</a:t>
            </a:r>
          </a:p>
        </p:txBody>
      </p:sp>
      <p:sp>
        <p:nvSpPr>
          <p:cNvPr id="3" name="Tijdelijke aanduiding voor inhoud 2"/>
          <p:cNvSpPr>
            <a:spLocks noGrp="1"/>
          </p:cNvSpPr>
          <p:nvPr>
            <p:ph sz="half" idx="1"/>
          </p:nvPr>
        </p:nvSpPr>
        <p:spPr>
          <a:xfrm>
            <a:off x="532574" y="2590729"/>
            <a:ext cx="4033573" cy="3810320"/>
          </a:xfrm>
        </p:spPr>
        <p:txBody>
          <a:bodyPr/>
          <a:lstStyle>
            <a:lvl1pPr>
              <a:defRPr sz="2963"/>
            </a:lvl1pPr>
            <a:lvl2pPr>
              <a:defRPr sz="2540"/>
            </a:lvl2pPr>
            <a:lvl3pPr>
              <a:defRPr sz="2116"/>
            </a:lvl3pPr>
            <a:lvl4pPr>
              <a:defRPr sz="1905"/>
            </a:lvl4pPr>
            <a:lvl5pPr>
              <a:defRPr sz="1905"/>
            </a:lvl5pPr>
            <a:lvl6pPr>
              <a:defRPr sz="1905"/>
            </a:lvl6pPr>
            <a:lvl7pPr>
              <a:defRPr sz="1905"/>
            </a:lvl7pPr>
            <a:lvl8pPr>
              <a:defRPr sz="1905"/>
            </a:lvl8pPr>
            <a:lvl9pPr>
              <a:defRPr sz="1905"/>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727396" y="2590729"/>
            <a:ext cx="4035254" cy="3810320"/>
          </a:xfrm>
        </p:spPr>
        <p:txBody>
          <a:bodyPr/>
          <a:lstStyle>
            <a:lvl1pPr>
              <a:defRPr sz="2963"/>
            </a:lvl1pPr>
            <a:lvl2pPr>
              <a:defRPr sz="2540"/>
            </a:lvl2pPr>
            <a:lvl3pPr>
              <a:defRPr sz="2116"/>
            </a:lvl3pPr>
            <a:lvl4pPr>
              <a:defRPr sz="1905"/>
            </a:lvl4pPr>
            <a:lvl5pPr>
              <a:defRPr sz="1905"/>
            </a:lvl5pPr>
            <a:lvl6pPr>
              <a:defRPr sz="1905"/>
            </a:lvl6pPr>
            <a:lvl7pPr>
              <a:defRPr sz="1905"/>
            </a:lvl7pPr>
            <a:lvl8pPr>
              <a:defRPr sz="1905"/>
            </a:lvl8pPr>
            <a:lvl9pPr>
              <a:defRPr sz="1905"/>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Rectangle 1029"/>
          <p:cNvSpPr>
            <a:spLocks noGrp="1" noChangeArrowheads="1"/>
          </p:cNvSpPr>
          <p:nvPr>
            <p:ph type="ftr" sz="quarter" idx="10"/>
          </p:nvPr>
        </p:nvSpPr>
        <p:spPr>
          <a:xfrm>
            <a:off x="533308" y="6477258"/>
            <a:ext cx="2894564" cy="477137"/>
          </a:xfrm>
          <a:prstGeom prst="rect">
            <a:avLst/>
          </a:prstGeom>
          <a:ln/>
        </p:spPr>
        <p:txBody>
          <a:bodyPr lIns="91420" tIns="45710" rIns="91420" bIns="45710"/>
          <a:lstStyle>
            <a:lvl1pPr>
              <a:defRPr/>
            </a:lvl1pPr>
          </a:lstStyle>
          <a:p>
            <a:pPr>
              <a:defRPr/>
            </a:pPr>
            <a:r>
              <a:rPr lang="nl-NL" dirty="0"/>
              <a:t>Module 3: Vruchtwisseling in de praktijk</a:t>
            </a:r>
          </a:p>
        </p:txBody>
      </p:sp>
      <p:sp>
        <p:nvSpPr>
          <p:cNvPr id="6" name="Rectangle 1030"/>
          <p:cNvSpPr>
            <a:spLocks noGrp="1" noChangeArrowheads="1"/>
          </p:cNvSpPr>
          <p:nvPr>
            <p:ph type="sldNum" sz="quarter" idx="11"/>
          </p:nvPr>
        </p:nvSpPr>
        <p:spPr>
          <a:xfrm>
            <a:off x="6553516" y="6533749"/>
            <a:ext cx="2133544" cy="477137"/>
          </a:xfrm>
          <a:prstGeom prst="rect">
            <a:avLst/>
          </a:prstGeom>
          <a:ln/>
        </p:spPr>
        <p:txBody>
          <a:bodyPr lIns="91420" tIns="45710" rIns="91420" bIns="45710"/>
          <a:lstStyle>
            <a:lvl1pPr>
              <a:defRPr/>
            </a:lvl1pPr>
          </a:lstStyle>
          <a:p>
            <a:pPr>
              <a:defRPr/>
            </a:pPr>
            <a:fld id="{3D741B0D-2DCA-495E-87ED-E7B6B9C07BF0}" type="slidenum">
              <a:rPr lang="nl-NL"/>
              <a:pPr>
                <a:defRPr/>
              </a:pPr>
              <a:t>‹N°›</a:t>
            </a:fld>
            <a:endParaRPr lang="nl-NL"/>
          </a:p>
        </p:txBody>
      </p:sp>
    </p:spTree>
    <p:extLst>
      <p:ext uri="{BB962C8B-B14F-4D97-AF65-F5344CB8AC3E}">
        <p14:creationId xmlns:p14="http://schemas.microsoft.com/office/powerpoint/2010/main" val="89851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6958" y="273852"/>
            <a:ext cx="8230104" cy="84002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6948" y="1535579"/>
            <a:ext cx="4040294" cy="640103"/>
          </a:xfrm>
        </p:spPr>
        <p:txBody>
          <a:bodyPr anchor="b"/>
          <a:lstStyle>
            <a:lvl1pPr marL="0" indent="0">
              <a:buNone/>
              <a:defRPr sz="2540" b="1"/>
            </a:lvl1pPr>
            <a:lvl2pPr marL="482519" indent="0">
              <a:buNone/>
              <a:defRPr sz="2116" b="1"/>
            </a:lvl2pPr>
            <a:lvl3pPr marL="965039" indent="0">
              <a:buNone/>
              <a:defRPr sz="1905" b="1"/>
            </a:lvl3pPr>
            <a:lvl4pPr marL="1447563" indent="0">
              <a:buNone/>
              <a:defRPr sz="1693" b="1"/>
            </a:lvl4pPr>
            <a:lvl5pPr marL="1930074" indent="0">
              <a:buNone/>
              <a:defRPr sz="1693" b="1"/>
            </a:lvl5pPr>
            <a:lvl6pPr marL="2412595" indent="0">
              <a:buNone/>
              <a:defRPr sz="1693" b="1"/>
            </a:lvl6pPr>
            <a:lvl7pPr marL="2895119" indent="0">
              <a:buNone/>
              <a:defRPr sz="1693" b="1"/>
            </a:lvl7pPr>
            <a:lvl8pPr marL="3377629" indent="0">
              <a:buNone/>
              <a:defRPr sz="1693" b="1"/>
            </a:lvl8pPr>
            <a:lvl9pPr marL="3860151" indent="0">
              <a:buNone/>
              <a:defRPr sz="1693" b="1"/>
            </a:lvl9pPr>
          </a:lstStyle>
          <a:p>
            <a:pPr lvl="0"/>
            <a:r>
              <a:rPr lang="nl-NL"/>
              <a:t>Klik om de modelstijlen te bewerken</a:t>
            </a:r>
          </a:p>
        </p:txBody>
      </p:sp>
      <p:sp>
        <p:nvSpPr>
          <p:cNvPr id="4" name="Tijdelijke aanduiding voor inhoud 3"/>
          <p:cNvSpPr>
            <a:spLocks noGrp="1"/>
          </p:cNvSpPr>
          <p:nvPr>
            <p:ph sz="half" idx="2"/>
          </p:nvPr>
        </p:nvSpPr>
        <p:spPr>
          <a:xfrm>
            <a:off x="456948" y="2175677"/>
            <a:ext cx="4040294" cy="3949818"/>
          </a:xfrm>
        </p:spPr>
        <p:txBody>
          <a:bodyPr/>
          <a:lstStyle>
            <a:lvl1pPr>
              <a:defRPr sz="2540"/>
            </a:lvl1pPr>
            <a:lvl2pPr>
              <a:defRPr sz="2116"/>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84" y="1535579"/>
            <a:ext cx="4041974" cy="640103"/>
          </a:xfrm>
        </p:spPr>
        <p:txBody>
          <a:bodyPr anchor="b"/>
          <a:lstStyle>
            <a:lvl1pPr marL="0" indent="0">
              <a:buNone/>
              <a:defRPr sz="2540" b="1"/>
            </a:lvl1pPr>
            <a:lvl2pPr marL="482519" indent="0">
              <a:buNone/>
              <a:defRPr sz="2116" b="1"/>
            </a:lvl2pPr>
            <a:lvl3pPr marL="965039" indent="0">
              <a:buNone/>
              <a:defRPr sz="1905" b="1"/>
            </a:lvl3pPr>
            <a:lvl4pPr marL="1447563" indent="0">
              <a:buNone/>
              <a:defRPr sz="1693" b="1"/>
            </a:lvl4pPr>
            <a:lvl5pPr marL="1930074" indent="0">
              <a:buNone/>
              <a:defRPr sz="1693" b="1"/>
            </a:lvl5pPr>
            <a:lvl6pPr marL="2412595" indent="0">
              <a:buNone/>
              <a:defRPr sz="1693" b="1"/>
            </a:lvl6pPr>
            <a:lvl7pPr marL="2895119" indent="0">
              <a:buNone/>
              <a:defRPr sz="1693" b="1"/>
            </a:lvl7pPr>
            <a:lvl8pPr marL="3377629" indent="0">
              <a:buNone/>
              <a:defRPr sz="1693" b="1"/>
            </a:lvl8pPr>
            <a:lvl9pPr marL="3860151" indent="0">
              <a:buNone/>
              <a:defRPr sz="1693" b="1"/>
            </a:lvl9pPr>
          </a:lstStyle>
          <a:p>
            <a:pPr lvl="0"/>
            <a:r>
              <a:rPr lang="nl-NL"/>
              <a:t>Klik om de modelstijlen te bewerken</a:t>
            </a:r>
          </a:p>
        </p:txBody>
      </p:sp>
      <p:sp>
        <p:nvSpPr>
          <p:cNvPr id="6" name="Tijdelijke aanduiding voor inhoud 5"/>
          <p:cNvSpPr>
            <a:spLocks noGrp="1"/>
          </p:cNvSpPr>
          <p:nvPr>
            <p:ph sz="quarter" idx="4"/>
          </p:nvPr>
        </p:nvSpPr>
        <p:spPr>
          <a:xfrm>
            <a:off x="4645084" y="2175677"/>
            <a:ext cx="4041974" cy="3949818"/>
          </a:xfrm>
        </p:spPr>
        <p:txBody>
          <a:bodyPr/>
          <a:lstStyle>
            <a:lvl1pPr>
              <a:defRPr sz="2540"/>
            </a:lvl1pPr>
            <a:lvl2pPr>
              <a:defRPr sz="2116"/>
            </a:lvl2pPr>
            <a:lvl3pPr>
              <a:defRPr sz="1905"/>
            </a:lvl3pPr>
            <a:lvl4pPr>
              <a:defRPr sz="1693"/>
            </a:lvl4pPr>
            <a:lvl5pPr>
              <a:defRPr sz="1693"/>
            </a:lvl5pPr>
            <a:lvl6pPr>
              <a:defRPr sz="1693"/>
            </a:lvl6pPr>
            <a:lvl7pPr>
              <a:defRPr sz="1693"/>
            </a:lvl7pPr>
            <a:lvl8pPr>
              <a:defRPr sz="1693"/>
            </a:lvl8pPr>
            <a:lvl9pPr>
              <a:defRPr sz="169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029"/>
          <p:cNvSpPr>
            <a:spLocks noGrp="1" noChangeArrowheads="1"/>
          </p:cNvSpPr>
          <p:nvPr>
            <p:ph type="ftr" sz="quarter" idx="10"/>
          </p:nvPr>
        </p:nvSpPr>
        <p:spPr>
          <a:xfrm>
            <a:off x="534233" y="6533749"/>
            <a:ext cx="2894564" cy="477137"/>
          </a:xfrm>
          <a:prstGeom prst="rect">
            <a:avLst/>
          </a:prstGeom>
          <a:ln/>
        </p:spPr>
        <p:txBody>
          <a:bodyPr lIns="91420" tIns="45710" rIns="91420" bIns="45710"/>
          <a:lstStyle>
            <a:lvl1pPr>
              <a:defRPr/>
            </a:lvl1pPr>
          </a:lstStyle>
          <a:p>
            <a:pPr>
              <a:defRPr/>
            </a:pPr>
            <a:r>
              <a:rPr lang="nl-NL"/>
              <a:t>Titel van de presentatie</a:t>
            </a:r>
          </a:p>
        </p:txBody>
      </p:sp>
      <p:sp>
        <p:nvSpPr>
          <p:cNvPr id="8" name="Rectangle 1030"/>
          <p:cNvSpPr>
            <a:spLocks noGrp="1" noChangeArrowheads="1"/>
          </p:cNvSpPr>
          <p:nvPr>
            <p:ph type="sldNum" sz="quarter" idx="11"/>
          </p:nvPr>
        </p:nvSpPr>
        <p:spPr>
          <a:xfrm>
            <a:off x="6553516" y="6533749"/>
            <a:ext cx="2133544" cy="477137"/>
          </a:xfrm>
          <a:prstGeom prst="rect">
            <a:avLst/>
          </a:prstGeom>
          <a:ln/>
        </p:spPr>
        <p:txBody>
          <a:bodyPr lIns="91420" tIns="45710" rIns="91420" bIns="45710"/>
          <a:lstStyle>
            <a:lvl1pPr>
              <a:defRPr/>
            </a:lvl1pPr>
          </a:lstStyle>
          <a:p>
            <a:pPr>
              <a:defRPr/>
            </a:pPr>
            <a:fld id="{D756A689-3EF9-454A-8992-C1E36163A4B1}" type="slidenum">
              <a:rPr lang="nl-NL"/>
              <a:pPr>
                <a:defRPr/>
              </a:pPr>
              <a:t>‹N°›</a:t>
            </a:fld>
            <a:endParaRPr lang="nl-NL"/>
          </a:p>
        </p:txBody>
      </p:sp>
    </p:spTree>
    <p:extLst>
      <p:ext uri="{BB962C8B-B14F-4D97-AF65-F5344CB8AC3E}">
        <p14:creationId xmlns:p14="http://schemas.microsoft.com/office/powerpoint/2010/main" val="2815583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10" y="369897"/>
            <a:ext cx="8229600" cy="840020"/>
          </a:xfrm>
        </p:spPr>
        <p:txBody>
          <a:bodyPr/>
          <a:lstStyle/>
          <a:p>
            <a:r>
              <a:rPr lang="nl-NL"/>
              <a:t>Klik om de stijl te bewerken</a:t>
            </a:r>
          </a:p>
        </p:txBody>
      </p:sp>
      <p:sp>
        <p:nvSpPr>
          <p:cNvPr id="3" name="Tijdelijke aanduiding voor grafiek 2"/>
          <p:cNvSpPr>
            <a:spLocks noGrp="1"/>
          </p:cNvSpPr>
          <p:nvPr>
            <p:ph type="chart" idx="1"/>
          </p:nvPr>
        </p:nvSpPr>
        <p:spPr>
          <a:xfrm>
            <a:off x="457210" y="1371608"/>
            <a:ext cx="8229600" cy="4343400"/>
          </a:xfrm>
        </p:spPr>
        <p:txBody>
          <a:bodyPr/>
          <a:lstStyle/>
          <a:p>
            <a:pPr lvl="0"/>
            <a:endParaRPr lang="nl-NL" noProof="0"/>
          </a:p>
        </p:txBody>
      </p:sp>
      <p:pic>
        <p:nvPicPr>
          <p:cNvPr id="1843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876" y="6096224"/>
            <a:ext cx="2362018" cy="49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373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nd/tussenslide met ronde fot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3200" y="230188"/>
            <a:ext cx="3276000" cy="1353086"/>
          </a:xfrm>
        </p:spPr>
        <p:txBody>
          <a:bodyPr/>
          <a:lstStyle>
            <a:lvl1pPr>
              <a:defRPr/>
            </a:lvl1pPr>
          </a:lstStyle>
          <a:p>
            <a:r>
              <a:rPr lang="nl-NL" dirty="0"/>
              <a:t>Klik om de stijl te bewerken</a:t>
            </a:r>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a:t>Klik om de modelstijlen te bewerken</a:t>
            </a:r>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3203450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2" y="230188"/>
            <a:ext cx="8442796" cy="791650"/>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2403301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643" y="230188"/>
            <a:ext cx="8442796" cy="791650"/>
          </a:xfrm>
        </p:spPr>
        <p:txBody>
          <a:bodyPr/>
          <a:lstStyle/>
          <a:p>
            <a:r>
              <a:rPr lang="nl-NL" dirty="0"/>
              <a:t>Klik om de stijl te bewerken</a:t>
            </a:r>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Tree>
    <p:extLst>
      <p:ext uri="{BB962C8B-B14F-4D97-AF65-F5344CB8AC3E}">
        <p14:creationId xmlns:p14="http://schemas.microsoft.com/office/powerpoint/2010/main" val="4239833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9"/>
            <a:ext cx="8442796" cy="791650"/>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p>
            <a:pPr algn="r" fontAlgn="base">
              <a:lnSpc>
                <a:spcPts val="900"/>
              </a:lnSpc>
              <a:spcBef>
                <a:spcPct val="0"/>
              </a:spcBef>
              <a:spcAft>
                <a:spcPct val="0"/>
              </a:spcAft>
              <a:defRPr/>
            </a:pPr>
            <a:fld id="{F25965E0-7062-474C-8671-DB3A3CE669B0}" type="slidenum">
              <a:rPr lang="nl-NL" smtClean="0">
                <a:solidFill>
                  <a:srgbClr val="005172"/>
                </a:solidFill>
              </a:rPr>
              <a:pPr algn="r" fontAlgn="base">
                <a:lnSpc>
                  <a:spcPts val="900"/>
                </a:lnSpc>
                <a:spcBef>
                  <a:spcPct val="0"/>
                </a:spcBef>
                <a:spcAft>
                  <a:spcPct val="0"/>
                </a:spcAft>
                <a:defRPr/>
              </a:pPr>
              <a:t>‹N°›</a:t>
            </a:fld>
            <a:endParaRPr lang="nl-NL" dirty="0">
              <a:solidFill>
                <a:srgbClr val="005172"/>
              </a:solidFill>
            </a:endParaRPr>
          </a:p>
        </p:txBody>
      </p:sp>
    </p:spTree>
    <p:extLst>
      <p:ext uri="{BB962C8B-B14F-4D97-AF65-F5344CB8AC3E}">
        <p14:creationId xmlns:p14="http://schemas.microsoft.com/office/powerpoint/2010/main" val="1772843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51" indent="0" algn="ctr">
              <a:buNone/>
              <a:defRPr sz="1350"/>
            </a:lvl3pPr>
            <a:lvl4pPr marL="1028626" indent="0" algn="ctr">
              <a:buNone/>
              <a:defRPr sz="1200"/>
            </a:lvl4pPr>
            <a:lvl5pPr marL="1371502" indent="0" algn="ctr">
              <a:buNone/>
              <a:defRPr sz="1200"/>
            </a:lvl5pPr>
            <a:lvl6pPr marL="1714377" indent="0" algn="ctr">
              <a:buNone/>
              <a:defRPr sz="1200"/>
            </a:lvl6pPr>
            <a:lvl7pPr marL="2057253" indent="0" algn="ctr">
              <a:buNone/>
              <a:defRPr sz="1200"/>
            </a:lvl7pPr>
            <a:lvl8pPr marL="2400128" indent="0" algn="ctr">
              <a:buNone/>
              <a:defRPr sz="1200"/>
            </a:lvl8pPr>
            <a:lvl9pPr marL="2743004"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94489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kader me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3295017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835668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51" indent="0">
              <a:buNone/>
              <a:defRPr sz="1350">
                <a:solidFill>
                  <a:schemeClr val="tx1">
                    <a:tint val="75000"/>
                  </a:schemeClr>
                </a:solidFill>
              </a:defRPr>
            </a:lvl3pPr>
            <a:lvl4pPr marL="1028626" indent="0">
              <a:buNone/>
              <a:defRPr sz="1200">
                <a:solidFill>
                  <a:schemeClr val="tx1">
                    <a:tint val="75000"/>
                  </a:schemeClr>
                </a:solidFill>
              </a:defRPr>
            </a:lvl4pPr>
            <a:lvl5pPr marL="1371502" indent="0">
              <a:buNone/>
              <a:defRPr sz="1200">
                <a:solidFill>
                  <a:schemeClr val="tx1">
                    <a:tint val="75000"/>
                  </a:schemeClr>
                </a:solidFill>
              </a:defRPr>
            </a:lvl5pPr>
            <a:lvl6pPr marL="1714377" indent="0">
              <a:buNone/>
              <a:defRPr sz="1200">
                <a:solidFill>
                  <a:schemeClr val="tx1">
                    <a:tint val="75000"/>
                  </a:schemeClr>
                </a:solidFill>
              </a:defRPr>
            </a:lvl6pPr>
            <a:lvl7pPr marL="2057253" indent="0">
              <a:buNone/>
              <a:defRPr sz="1200">
                <a:solidFill>
                  <a:schemeClr val="tx1">
                    <a:tint val="75000"/>
                  </a:schemeClr>
                </a:solidFill>
              </a:defRPr>
            </a:lvl7pPr>
            <a:lvl8pPr marL="2400128" indent="0">
              <a:buNone/>
              <a:defRPr sz="1200">
                <a:solidFill>
                  <a:schemeClr val="tx1">
                    <a:tint val="75000"/>
                  </a:schemeClr>
                </a:solidFill>
              </a:defRPr>
            </a:lvl8pPr>
            <a:lvl9pPr marL="2743004"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64DE79-268F-4C1A-8933-263129D2AF90}"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4525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80864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75" indent="0">
              <a:buNone/>
              <a:defRPr sz="1500" b="1"/>
            </a:lvl2pPr>
            <a:lvl3pPr marL="685751" indent="0">
              <a:buNone/>
              <a:defRPr sz="1350" b="1"/>
            </a:lvl3pPr>
            <a:lvl4pPr marL="1028626" indent="0">
              <a:buNone/>
              <a:defRPr sz="1200" b="1"/>
            </a:lvl4pPr>
            <a:lvl5pPr marL="1371502" indent="0">
              <a:buNone/>
              <a:defRPr sz="1200" b="1"/>
            </a:lvl5pPr>
            <a:lvl6pPr marL="1714377" indent="0">
              <a:buNone/>
              <a:defRPr sz="1200" b="1"/>
            </a:lvl6pPr>
            <a:lvl7pPr marL="2057253" indent="0">
              <a:buNone/>
              <a:defRPr sz="1200" b="1"/>
            </a:lvl7pPr>
            <a:lvl8pPr marL="2400128" indent="0">
              <a:buNone/>
              <a:defRPr sz="1200" b="1"/>
            </a:lvl8pPr>
            <a:lvl9pPr marL="2743004"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75" indent="0">
              <a:buNone/>
              <a:defRPr sz="1500" b="1"/>
            </a:lvl2pPr>
            <a:lvl3pPr marL="685751" indent="0">
              <a:buNone/>
              <a:defRPr sz="1350" b="1"/>
            </a:lvl3pPr>
            <a:lvl4pPr marL="1028626" indent="0">
              <a:buNone/>
              <a:defRPr sz="1200" b="1"/>
            </a:lvl4pPr>
            <a:lvl5pPr marL="1371502" indent="0">
              <a:buNone/>
              <a:defRPr sz="1200" b="1"/>
            </a:lvl5pPr>
            <a:lvl6pPr marL="1714377" indent="0">
              <a:buNone/>
              <a:defRPr sz="1200" b="1"/>
            </a:lvl6pPr>
            <a:lvl7pPr marL="2057253" indent="0">
              <a:buNone/>
              <a:defRPr sz="1200" b="1"/>
            </a:lvl7pPr>
            <a:lvl8pPr marL="2400128" indent="0">
              <a:buNone/>
              <a:defRPr sz="1200" b="1"/>
            </a:lvl8pPr>
            <a:lvl9pPr marL="2743004"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185908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49187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58442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2" y="2057401"/>
            <a:ext cx="2949178" cy="3811588"/>
          </a:xfrm>
        </p:spPr>
        <p:txBody>
          <a:bodyPr/>
          <a:lstStyle>
            <a:lvl1pPr marL="0" indent="0">
              <a:buNone/>
              <a:defRPr sz="1200"/>
            </a:lvl1pPr>
            <a:lvl2pPr marL="342875" indent="0">
              <a:buNone/>
              <a:defRPr sz="1050"/>
            </a:lvl2pPr>
            <a:lvl3pPr marL="685751" indent="0">
              <a:buNone/>
              <a:defRPr sz="900"/>
            </a:lvl3pPr>
            <a:lvl4pPr marL="1028626" indent="0">
              <a:buNone/>
              <a:defRPr sz="750"/>
            </a:lvl4pPr>
            <a:lvl5pPr marL="1371502" indent="0">
              <a:buNone/>
              <a:defRPr sz="750"/>
            </a:lvl5pPr>
            <a:lvl6pPr marL="1714377" indent="0">
              <a:buNone/>
              <a:defRPr sz="750"/>
            </a:lvl6pPr>
            <a:lvl7pPr marL="2057253" indent="0">
              <a:buNone/>
              <a:defRPr sz="750"/>
            </a:lvl7pPr>
            <a:lvl8pPr marL="2400128" indent="0">
              <a:buNone/>
              <a:defRPr sz="750"/>
            </a:lvl8pPr>
            <a:lvl9pPr marL="2743004"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916727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875" indent="0">
              <a:buNone/>
              <a:defRPr sz="2100"/>
            </a:lvl2pPr>
            <a:lvl3pPr marL="685751" indent="0">
              <a:buNone/>
              <a:defRPr sz="1800"/>
            </a:lvl3pPr>
            <a:lvl4pPr marL="1028626" indent="0">
              <a:buNone/>
              <a:defRPr sz="1500"/>
            </a:lvl4pPr>
            <a:lvl5pPr marL="1371502" indent="0">
              <a:buNone/>
              <a:defRPr sz="1500"/>
            </a:lvl5pPr>
            <a:lvl6pPr marL="1714377" indent="0">
              <a:buNone/>
              <a:defRPr sz="1500"/>
            </a:lvl6pPr>
            <a:lvl7pPr marL="2057253" indent="0">
              <a:buNone/>
              <a:defRPr sz="1500"/>
            </a:lvl7pPr>
            <a:lvl8pPr marL="2400128" indent="0">
              <a:buNone/>
              <a:defRPr sz="1500"/>
            </a:lvl8pPr>
            <a:lvl9pPr marL="2743004"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2" y="2057401"/>
            <a:ext cx="2949178" cy="3811588"/>
          </a:xfrm>
        </p:spPr>
        <p:txBody>
          <a:bodyPr/>
          <a:lstStyle>
            <a:lvl1pPr marL="0" indent="0">
              <a:buNone/>
              <a:defRPr sz="1200"/>
            </a:lvl1pPr>
            <a:lvl2pPr marL="342875" indent="0">
              <a:buNone/>
              <a:defRPr sz="1050"/>
            </a:lvl2pPr>
            <a:lvl3pPr marL="685751" indent="0">
              <a:buNone/>
              <a:defRPr sz="900"/>
            </a:lvl3pPr>
            <a:lvl4pPr marL="1028626" indent="0">
              <a:buNone/>
              <a:defRPr sz="750"/>
            </a:lvl4pPr>
            <a:lvl5pPr marL="1371502" indent="0">
              <a:buNone/>
              <a:defRPr sz="750"/>
            </a:lvl5pPr>
            <a:lvl6pPr marL="1714377" indent="0">
              <a:buNone/>
              <a:defRPr sz="750"/>
            </a:lvl6pPr>
            <a:lvl7pPr marL="2057253" indent="0">
              <a:buNone/>
              <a:defRPr sz="750"/>
            </a:lvl7pPr>
            <a:lvl8pPr marL="2400128" indent="0">
              <a:buNone/>
              <a:defRPr sz="750"/>
            </a:lvl8pPr>
            <a:lvl9pPr marL="2743004"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252168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209143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1526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kader met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895406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433" b="0" i="0">
                <a:solidFill>
                  <a:srgbClr val="645B45"/>
                </a:solidFill>
                <a:latin typeface="Arial"/>
                <a:cs typeface="Arial"/>
              </a:defRPr>
            </a:lvl1pPr>
          </a:lstStyle>
          <a:p>
            <a:pPr marL="6870" marR="2748">
              <a:lnSpc>
                <a:spcPts val="594"/>
              </a:lnSpc>
              <a:spcBef>
                <a:spcPts val="11"/>
              </a:spcBef>
            </a:pPr>
            <a:r>
              <a:rPr lang="en-US" spc="-8"/>
              <a:t>Best4Soil </a:t>
            </a:r>
            <a:r>
              <a:rPr lang="en-US" spc="-16"/>
              <a:t>has </a:t>
            </a:r>
            <a:r>
              <a:rPr lang="en-US" spc="-3"/>
              <a:t>received </a:t>
            </a:r>
            <a:r>
              <a:rPr lang="en-US" spc="8"/>
              <a:t>funding </a:t>
            </a:r>
            <a:r>
              <a:rPr lang="en-US" spc="5"/>
              <a:t>from the </a:t>
            </a:r>
            <a:r>
              <a:rPr lang="en-US" spc="-3"/>
              <a:t>European </a:t>
            </a:r>
            <a:r>
              <a:rPr lang="en-US" spc="-8"/>
              <a:t>Union’s </a:t>
            </a:r>
            <a:r>
              <a:rPr lang="en-US"/>
              <a:t>Horizon</a:t>
            </a:r>
            <a:r>
              <a:rPr lang="en-US" spc="-41"/>
              <a:t> </a:t>
            </a:r>
            <a:r>
              <a:rPr lang="en-US" spc="-16"/>
              <a:t>2020  </a:t>
            </a:r>
            <a:r>
              <a:rPr lang="en-US" spc="-3"/>
              <a:t>Programme </a:t>
            </a:r>
            <a:r>
              <a:rPr lang="en-US" spc="-24"/>
              <a:t>as </a:t>
            </a:r>
            <a:r>
              <a:rPr lang="en-US" spc="5"/>
              <a:t>Coordination </a:t>
            </a:r>
            <a:r>
              <a:rPr lang="en-US"/>
              <a:t>and </a:t>
            </a:r>
            <a:r>
              <a:rPr lang="en-US" spc="5"/>
              <a:t>Support Action, </a:t>
            </a:r>
            <a:r>
              <a:rPr lang="en-US" spc="3"/>
              <a:t>under GA </a:t>
            </a:r>
            <a:r>
              <a:rPr lang="en-US"/>
              <a:t>n°</a:t>
            </a:r>
            <a:r>
              <a:rPr lang="en-US" spc="-65"/>
              <a:t> </a:t>
            </a:r>
            <a:r>
              <a:rPr lang="en-US" spc="-16"/>
              <a:t>817696</a:t>
            </a:r>
            <a:endParaRPr lang="en-US" spc="-1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641498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98"/>
            <a:ext cx="8442796" cy="839787"/>
          </a:xfrm>
        </p:spPr>
        <p:txBody>
          <a:bodyPr/>
          <a:lstStyle/>
          <a:p>
            <a:r>
              <a:rPr lang="en-GB"/>
              <a:t>Klik om de stijl te bewerken</a:t>
            </a:r>
            <a:endParaRPr lang="en-GB" dirty="0"/>
          </a:p>
        </p:txBody>
      </p:sp>
      <p:sp>
        <p:nvSpPr>
          <p:cNvPr id="3" name="Tijdelijke aanduiding voor afbeelding 24"/>
          <p:cNvSpPr>
            <a:spLocks noGrp="1" noChangeAspect="1"/>
          </p:cNvSpPr>
          <p:nvPr>
            <p:ph type="pic" sz="quarter" idx="13"/>
          </p:nvPr>
        </p:nvSpPr>
        <p:spPr bwMode="auto">
          <a:xfrm>
            <a:off x="476509" y="3307559"/>
            <a:ext cx="2647950" cy="2647950"/>
          </a:xfrm>
          <a:prstGeom prst="ellipse">
            <a:avLst/>
          </a:prstGeom>
          <a:solidFill>
            <a:schemeClr val="accent3"/>
          </a:solidFill>
          <a:ln>
            <a:noFill/>
          </a:ln>
        </p:spPr>
        <p:txBody>
          <a:bodyPr anchor="ctr"/>
          <a:lstStyle>
            <a:lvl1pPr marL="0" indent="0" algn="ctr">
              <a:buNone/>
              <a:defRPr sz="477"/>
            </a:lvl1pPr>
          </a:lstStyle>
          <a:p>
            <a:pPr marL="0" marR="0" lvl="0" indent="0" algn="ctr" defTabSz="545046" eaLnBrk="1" fontAlgn="auto" latinLnBrk="0" hangingPunct="1">
              <a:lnSpc>
                <a:spcPct val="100000"/>
              </a:lnSpc>
              <a:spcBef>
                <a:spcPts val="0"/>
              </a:spcBef>
              <a:spcAft>
                <a:spcPts val="0"/>
              </a:spcAft>
              <a:buClrTx/>
              <a:buSzTx/>
              <a:buFontTx/>
              <a:buNone/>
              <a:tabLst/>
              <a:defRPr/>
            </a:pPr>
            <a:r>
              <a:rPr kumimoji="0" lang="nl-NL" sz="477"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477"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477"/>
            </a:lvl1pPr>
          </a:lstStyle>
          <a:p>
            <a:pPr marL="0" marR="0" lvl="0" indent="0" algn="ctr" defTabSz="545046" eaLnBrk="1" fontAlgn="auto" latinLnBrk="0" hangingPunct="1">
              <a:lnSpc>
                <a:spcPct val="100000"/>
              </a:lnSpc>
              <a:spcBef>
                <a:spcPts val="0"/>
              </a:spcBef>
              <a:spcAft>
                <a:spcPts val="0"/>
              </a:spcAft>
              <a:buClrTx/>
              <a:buSzTx/>
              <a:buFontTx/>
              <a:buNone/>
              <a:tabLst/>
              <a:defRPr/>
            </a:pPr>
            <a:r>
              <a:rPr kumimoji="0" lang="nl-NL" sz="477"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477"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477"/>
            </a:lvl1pPr>
          </a:lstStyle>
          <a:p>
            <a:pPr marL="0" marR="0" lvl="0" indent="0" algn="ctr" defTabSz="545046" eaLnBrk="1" fontAlgn="auto" latinLnBrk="0" hangingPunct="1">
              <a:lnSpc>
                <a:spcPct val="100000"/>
              </a:lnSpc>
              <a:spcBef>
                <a:spcPts val="0"/>
              </a:spcBef>
              <a:spcAft>
                <a:spcPts val="0"/>
              </a:spcAft>
              <a:buClrTx/>
              <a:buSzTx/>
              <a:buFontTx/>
              <a:buNone/>
              <a:tabLst/>
              <a:defRPr/>
            </a:pPr>
            <a:r>
              <a:rPr kumimoji="0" lang="nl-NL" sz="477"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477"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7" y="3307559"/>
            <a:ext cx="2647950" cy="2647950"/>
          </a:xfrm>
          <a:prstGeom prst="ellipse">
            <a:avLst/>
          </a:prstGeom>
          <a:solidFill>
            <a:srgbClr val="D5D2CA"/>
          </a:solidFill>
          <a:ln>
            <a:noFill/>
          </a:ln>
        </p:spPr>
        <p:txBody>
          <a:bodyPr anchor="ctr"/>
          <a:lstStyle>
            <a:lvl1pPr marL="0" indent="0" algn="ctr">
              <a:buNone/>
              <a:defRPr sz="477"/>
            </a:lvl1pPr>
          </a:lstStyle>
          <a:p>
            <a:pPr marL="0" marR="0" lvl="0" indent="0" algn="ctr" defTabSz="545046" eaLnBrk="1" fontAlgn="auto" latinLnBrk="0" hangingPunct="1">
              <a:lnSpc>
                <a:spcPct val="100000"/>
              </a:lnSpc>
              <a:spcBef>
                <a:spcPts val="0"/>
              </a:spcBef>
              <a:spcAft>
                <a:spcPts val="0"/>
              </a:spcAft>
              <a:buClrTx/>
              <a:buSzTx/>
              <a:buFontTx/>
              <a:buNone/>
              <a:tabLst/>
              <a:defRPr/>
            </a:pPr>
            <a:r>
              <a:rPr kumimoji="0" lang="nl-NL" sz="477" b="0" i="0" u="none" strike="noStrike" kern="0" cap="none" spc="0" normalizeH="0" baseline="0" noProof="0">
                <a:ln>
                  <a:noFill/>
                </a:ln>
                <a:solidFill>
                  <a:sysClr val="windowText" lastClr="000000"/>
                </a:solidFill>
                <a:effectLst/>
                <a:uLnTx/>
                <a:uFillTx/>
              </a:rPr>
              <a:t>Klik op het pictogram als u een afbeelding wilt toevoegen</a:t>
            </a:r>
            <a:endParaRPr kumimoji="0" lang="nl-NL" sz="477"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9" y="1616402"/>
            <a:ext cx="8447088" cy="371474"/>
          </a:xfrm>
          <a:prstGeom prst="rect">
            <a:avLst/>
          </a:prstGeom>
          <a:noFill/>
          <a:ln>
            <a:noFill/>
          </a:ln>
        </p:spPr>
        <p:txBody>
          <a:bodyPr lIns="35974"/>
          <a:lstStyle>
            <a:lvl1pPr marL="0" indent="0">
              <a:buNone/>
              <a:defRPr>
                <a:solidFill>
                  <a:schemeClr val="bg2"/>
                </a:solidFill>
              </a:defRPr>
            </a:lvl1pPr>
          </a:lstStyle>
          <a:p>
            <a:pPr marL="0" marR="0" lvl="0" indent="0" defTabSz="545046" eaLnBrk="1" fontAlgn="auto" latinLnBrk="0" hangingPunct="1">
              <a:lnSpc>
                <a:spcPct val="100000"/>
              </a:lnSpc>
              <a:spcBef>
                <a:spcPts val="0"/>
              </a:spcBef>
              <a:spcAft>
                <a:spcPts val="0"/>
              </a:spcAft>
              <a:buClrTx/>
              <a:buSzTx/>
              <a:buFontTx/>
              <a:buNone/>
              <a:tabLst/>
              <a:defRPr/>
            </a:pPr>
            <a:r>
              <a:rPr kumimoji="0" lang="en-GB" sz="1074" b="0" i="0" u="none" strike="noStrike" kern="0" cap="none" spc="0" normalizeH="0" baseline="0" noProof="0">
                <a:ln>
                  <a:noFill/>
                </a:ln>
                <a:solidFill>
                  <a:srgbClr val="FFFFFF"/>
                </a:solidFill>
                <a:effectLst/>
                <a:uLnTx/>
                <a:uFillTx/>
              </a:rPr>
              <a:t>Ondertitel</a:t>
            </a:r>
            <a:endParaRPr kumimoji="0" lang="en-GB" sz="1074"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4" y="2262395"/>
            <a:ext cx="8447087" cy="371474"/>
          </a:xfrm>
          <a:prstGeom prst="rect">
            <a:avLst/>
          </a:prstGeom>
          <a:noFill/>
          <a:ln>
            <a:noFill/>
          </a:ln>
        </p:spPr>
        <p:txBody>
          <a:bodyPr lIns="35974" rIns="89933"/>
          <a:lstStyle>
            <a:lvl1pPr marL="0" indent="0">
              <a:buNone/>
              <a:defRPr>
                <a:solidFill>
                  <a:schemeClr val="bg2"/>
                </a:solidFill>
              </a:defRPr>
            </a:lvl1pPr>
          </a:lstStyle>
          <a:p>
            <a:pPr marL="0" marR="0" lvl="0" indent="0" defTabSz="545046" eaLnBrk="1" fontAlgn="auto" latinLnBrk="0" hangingPunct="1">
              <a:lnSpc>
                <a:spcPct val="100000"/>
              </a:lnSpc>
              <a:spcBef>
                <a:spcPts val="0"/>
              </a:spcBef>
              <a:spcAft>
                <a:spcPts val="0"/>
              </a:spcAft>
              <a:buClrTx/>
              <a:buSzTx/>
              <a:buFontTx/>
              <a:buNone/>
              <a:tabLst/>
              <a:defRPr/>
            </a:pPr>
            <a:r>
              <a:rPr kumimoji="0" lang="en-GB" sz="1074" b="0" i="0" u="none" strike="noStrike" kern="0" cap="none" spc="0" normalizeH="0" baseline="0" noProof="0">
                <a:ln>
                  <a:noFill/>
                </a:ln>
                <a:solidFill>
                  <a:srgbClr val="FFFFFF"/>
                </a:solidFill>
                <a:effectLst/>
                <a:uLnTx/>
                <a:uFillTx/>
              </a:rPr>
              <a:t>Datum, Auteursnaam</a:t>
            </a:r>
            <a:endParaRPr kumimoji="0" lang="en-GB" sz="1074" b="0" i="0" u="none" strike="noStrike" kern="0" cap="none" spc="0" normalizeH="0" baseline="0" noProof="0" dirty="0">
              <a:ln>
                <a:noFill/>
              </a:ln>
              <a:solidFill>
                <a:srgbClr val="FFFFFF"/>
              </a:solidFill>
              <a:effectLst/>
              <a:uLnTx/>
              <a:uFillTx/>
            </a:endParaRPr>
          </a:p>
        </p:txBody>
      </p:sp>
      <p:sp>
        <p:nvSpPr>
          <p:cNvPr id="9" name="Tijdelijke aanduiding voor datum 8">
            <a:extLst>
              <a:ext uri="{FF2B5EF4-FFF2-40B4-BE49-F238E27FC236}">
                <a16:creationId xmlns:a16="http://schemas.microsoft.com/office/drawing/2014/main" id="{CDB7CF4B-2C50-403B-A5CF-65C1F90E81B9}"/>
              </a:ext>
            </a:extLst>
          </p:cNvPr>
          <p:cNvSpPr>
            <a:spLocks noGrp="1"/>
          </p:cNvSpPr>
          <p:nvPr>
            <p:ph type="dt" sz="half" idx="20"/>
          </p:nvPr>
        </p:nvSpPr>
        <p:spPr/>
        <p:txBody>
          <a:bodyPr/>
          <a:lstStyle/>
          <a:p>
            <a:fld id="{C764DE79-268F-4C1A-8933-263129D2AF90}" type="datetimeFigureOut">
              <a:rPr lang="en-US" smtClean="0"/>
              <a:t>8/3/2021</a:t>
            </a:fld>
            <a:endParaRPr lang="en-US" dirty="0"/>
          </a:p>
        </p:txBody>
      </p:sp>
      <p:sp>
        <p:nvSpPr>
          <p:cNvPr id="10" name="Tijdelijke aanduiding voor voettekst 9">
            <a:extLst>
              <a:ext uri="{FF2B5EF4-FFF2-40B4-BE49-F238E27FC236}">
                <a16:creationId xmlns:a16="http://schemas.microsoft.com/office/drawing/2014/main" id="{F86A0299-F380-493E-B6FA-D27355360411}"/>
              </a:ext>
            </a:extLst>
          </p:cNvPr>
          <p:cNvSpPr>
            <a:spLocks noGrp="1"/>
          </p:cNvSpPr>
          <p:nvPr>
            <p:ph type="ftr" sz="quarter" idx="21"/>
          </p:nvPr>
        </p:nvSpPr>
        <p:spPr/>
        <p:txBody>
          <a:bodyPr/>
          <a:lstStyle/>
          <a:p>
            <a:endParaRPr lang="en-US" dirty="0"/>
          </a:p>
        </p:txBody>
      </p:sp>
      <p:sp>
        <p:nvSpPr>
          <p:cNvPr id="11" name="Tijdelijke aanduiding voor dianummer 10">
            <a:extLst>
              <a:ext uri="{FF2B5EF4-FFF2-40B4-BE49-F238E27FC236}">
                <a16:creationId xmlns:a16="http://schemas.microsoft.com/office/drawing/2014/main" id="{7CD974E4-8B9D-4D1A-8820-C42948CA01D9}"/>
              </a:ext>
            </a:extLst>
          </p:cNvPr>
          <p:cNvSpPr>
            <a:spLocks noGrp="1"/>
          </p:cNvSpPr>
          <p:nvPr>
            <p:ph type="sldNum" sz="quarter" idx="2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4187571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7" name="Grafik 6" descr="Ein Bild, das Zeichnung enthält.&#10;&#10;Automatisch generierte Beschreibung">
            <a:extLst>
              <a:ext uri="{FF2B5EF4-FFF2-40B4-BE49-F238E27FC236}">
                <a16:creationId xmlns:a16="http://schemas.microsoft.com/office/drawing/2014/main" id="{08BA7940-75E7-4246-9125-067578B2C5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8" y="4833258"/>
            <a:ext cx="9150999" cy="2024743"/>
          </a:xfrm>
          <a:prstGeom prst="rect">
            <a:avLst/>
          </a:prstGeom>
        </p:spPr>
      </p:pic>
      <p:sp>
        <p:nvSpPr>
          <p:cNvPr id="8" name="Textfeld 7">
            <a:extLst>
              <a:ext uri="{FF2B5EF4-FFF2-40B4-BE49-F238E27FC236}">
                <a16:creationId xmlns:a16="http://schemas.microsoft.com/office/drawing/2014/main" id="{C5A50304-9AD7-4544-86A4-EDC2519B5F2C}"/>
              </a:ext>
            </a:extLst>
          </p:cNvPr>
          <p:cNvSpPr txBox="1"/>
          <p:nvPr userDrawn="1"/>
        </p:nvSpPr>
        <p:spPr>
          <a:xfrm>
            <a:off x="1832958" y="6322517"/>
            <a:ext cx="4694612" cy="346249"/>
          </a:xfrm>
          <a:prstGeom prst="rect">
            <a:avLst/>
          </a:prstGeom>
          <a:noFill/>
        </p:spPr>
        <p:txBody>
          <a:bodyPr wrap="square" rtlCol="0">
            <a:spAutoFit/>
          </a:bodyPr>
          <a:lstStyle/>
          <a:p>
            <a:r>
              <a:rPr lang="en-US" sz="825" b="0" i="0" kern="1200" dirty="0">
                <a:solidFill>
                  <a:schemeClr val="bg1"/>
                </a:solidFill>
                <a:effectLst/>
                <a:latin typeface="Avenir" panose="020B0503020203020204" pitchFamily="34" charset="0"/>
                <a:ea typeface="+mn-ea"/>
                <a:cs typeface="+mn-cs"/>
              </a:rPr>
              <a:t>Best4Soil has received funding from the European Union’s Horizon 2020 </a:t>
            </a:r>
            <a:r>
              <a:rPr lang="en-US" sz="825" b="0" i="0" kern="1200" dirty="0" err="1">
                <a:solidFill>
                  <a:schemeClr val="bg1"/>
                </a:solidFill>
                <a:effectLst/>
                <a:latin typeface="Avenir" panose="020B0503020203020204" pitchFamily="34" charset="0"/>
                <a:ea typeface="+mn-ea"/>
                <a:cs typeface="+mn-cs"/>
              </a:rPr>
              <a:t>Programme</a:t>
            </a:r>
            <a:r>
              <a:rPr lang="en-US" sz="825" b="0" i="0" kern="1200" dirty="0">
                <a:solidFill>
                  <a:schemeClr val="bg1"/>
                </a:solidFill>
                <a:effectLst/>
                <a:latin typeface="Avenir" panose="020B0503020203020204" pitchFamily="34" charset="0"/>
                <a:ea typeface="+mn-ea"/>
                <a:cs typeface="+mn-cs"/>
              </a:rPr>
              <a:t> as Coordination and Support Action, under GA n° 817696</a:t>
            </a:r>
            <a:endParaRPr lang="de-AT" sz="825" dirty="0">
              <a:solidFill>
                <a:schemeClr val="bg1"/>
              </a:solidFill>
              <a:latin typeface="Avenir" panose="020B0503020203020204" pitchFamily="34" charset="0"/>
            </a:endParaRPr>
          </a:p>
        </p:txBody>
      </p:sp>
    </p:spTree>
    <p:extLst>
      <p:ext uri="{BB962C8B-B14F-4D97-AF65-F5344CB8AC3E}">
        <p14:creationId xmlns:p14="http://schemas.microsoft.com/office/powerpoint/2010/main" val="107901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kader met 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nl-NL" smtClean="0"/>
              <a:pPr algn="r">
                <a:lnSpc>
                  <a:spcPts val="1200"/>
                </a:lnSpc>
              </a:pPr>
              <a:t>‹N°›</a:t>
            </a:fld>
            <a:endParaRPr lang="nl-NL"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lide meerder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11" name="Titel 10"/>
          <p:cNvSpPr>
            <a:spLocks noGrp="1"/>
          </p:cNvSpPr>
          <p:nvPr>
            <p:ph type="title"/>
          </p:nvPr>
        </p:nvSpPr>
        <p:spPr>
          <a:xfrm>
            <a:off x="491642" y="230187"/>
            <a:ext cx="8442796" cy="838800"/>
          </a:xfrm>
        </p:spPr>
        <p:txBody>
          <a:bodyPr/>
          <a:lstStyle/>
          <a:p>
            <a:r>
              <a:rPr lang="nl-NL" dirty="0"/>
              <a:t>Klik om de stijl te bewerken</a:t>
            </a:r>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3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9.jpeg"/><Relationship Id="rId2" Type="http://schemas.openxmlformats.org/officeDocument/2006/relationships/slideLayout" Target="../slideLayouts/slideLayout40.xml"/><Relationship Id="rId16" Type="http://schemas.openxmlformats.org/officeDocument/2006/relationships/image" Target="../media/image8.jp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8.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5"/>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0" rIns="91440" bIns="324000" numCol="1" anchor="t" anchorCtr="0" compatLnSpc="1">
            <a:prstTxWarp prst="textNoShape">
              <a:avLst/>
            </a:prstTxWarp>
            <a:spAutoFit/>
          </a:bodyPr>
          <a:lstStyle/>
          <a:p>
            <a:pPr lvl="0"/>
            <a:r>
              <a:rPr lang="nl-NL" dirty="0"/>
              <a:t>Cliquez sur l'image pour l'afficher.</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Cliquez sur les modèles pour les utiliser.</a:t>
            </a:r>
          </a:p>
          <a:p>
            <a:pPr lvl="1"/>
            <a:r>
              <a:rPr lang="nl-NL" dirty="0"/>
              <a:t>Deuxième niveau</a:t>
            </a:r>
          </a:p>
          <a:p>
            <a:pPr lvl="2"/>
            <a:r>
              <a:rPr lang="nl-NL" dirty="0"/>
              <a:t>Niveau inférieur</a:t>
            </a:r>
          </a:p>
          <a:p>
            <a:pPr lvl="3"/>
            <a:r>
              <a:rPr lang="nl-NL" dirty="0"/>
              <a:t>Vierde level</a:t>
            </a:r>
          </a:p>
          <a:p>
            <a:pPr lvl="4"/>
            <a:r>
              <a:rPr lang="nl-NL" dirty="0"/>
              <a:t>Niveau Vijfde</a:t>
            </a:r>
          </a:p>
          <a:p>
            <a:pPr lvl="4"/>
            <a:endParaRPr lang="nl-NL" dirty="0"/>
          </a:p>
        </p:txBody>
      </p:sp>
      <p:sp>
        <p:nvSpPr>
          <p:cNvPr id="2" name="Tijdelijke aanduiding voor dianummer 1"/>
          <p:cNvSpPr>
            <a:spLocks noGrp="1"/>
          </p:cNvSpPr>
          <p:nvPr>
            <p:ph type="sldNum" sz="quarter" idx="4"/>
          </p:nvPr>
        </p:nvSpPr>
        <p:spPr>
          <a:xfrm>
            <a:off x="8521200" y="6372000"/>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nl-NL" smtClean="0"/>
              <a:t>‹N°›</a:t>
            </a:fld>
            <a:endParaRPr lang="nl-NL" dirty="0"/>
          </a:p>
        </p:txBody>
      </p:sp>
      <p:pic>
        <p:nvPicPr>
          <p:cNvPr id="3" name="Afbeelding 2"/>
          <p:cNvPicPr>
            <a:picLocks/>
          </p:cNvPicPr>
          <p:nvPr userDrawn="1"/>
        </p:nvPicPr>
        <p:blipFill>
          <a:blip r:embed="rId26">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 id="2147483799" r:id="rId22"/>
    <p:sldLayoutId id="2147483894" r:id="rId23"/>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Modifier le format de la fiche titre en cliquant sur</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Modifiez les formats de la fiche de texte en cliquant sur</a:t>
            </a:r>
          </a:p>
          <a:p>
            <a:pPr lvl="1"/>
            <a:r>
              <a:rPr lang="de-DE" altLang="en-US"/>
              <a:t>Deuxième niveau</a:t>
            </a:r>
          </a:p>
          <a:p>
            <a:pPr lvl="2"/>
            <a:r>
              <a:rPr lang="de-DE" altLang="en-US"/>
              <a:t>Troisième niveau</a:t>
            </a:r>
          </a:p>
          <a:p>
            <a:pPr lvl="3"/>
            <a:r>
              <a:rPr lang="de-DE" altLang="en-US"/>
              <a:t>Quatrième niveau</a:t>
            </a:r>
          </a:p>
          <a:p>
            <a:pPr lvl="4"/>
            <a:r>
              <a:rPr lang="de-DE" altLang="en-US"/>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81DF1F9-F064-4506-A76C-6E0BAB31D390}" type="slidenum">
              <a:rPr lang="de-DE" altLang="en-US"/>
              <a:t>‹N°›</a:t>
            </a:fld>
            <a:endParaRPr lang="de-DE" altLang="en-US"/>
          </a:p>
        </p:txBody>
      </p:sp>
    </p:spTree>
    <p:extLst>
      <p:ext uri="{BB962C8B-B14F-4D97-AF65-F5344CB8AC3E}">
        <p14:creationId xmlns:p14="http://schemas.microsoft.com/office/powerpoint/2010/main" val="4293963994"/>
      </p:ext>
    </p:extLst>
  </p:cSld>
  <p:clrMap bg1="lt1" tx1="dk1" bg2="lt2" tx2="dk2" accent1="accent1" accent2="accent2" accent3="accent3" accent4="accent4" accent5="accent5" accent6="accent6" hlink="hlink" folHlink="folHlink"/>
  <p:sldLayoutIdLst>
    <p:sldLayoutId id="21474837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Modifier le format de la fiche titre en cliquant sur</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Modifiez les formats de la fiche de texte en cliquant sur</a:t>
            </a:r>
          </a:p>
          <a:p>
            <a:pPr lvl="1"/>
            <a:r>
              <a:rPr lang="de-DE" altLang="en-US"/>
              <a:t>Deuxième niveau</a:t>
            </a:r>
          </a:p>
          <a:p>
            <a:pPr lvl="2"/>
            <a:r>
              <a:rPr lang="de-DE" altLang="en-US"/>
              <a:t>Troisième niveau</a:t>
            </a:r>
          </a:p>
          <a:p>
            <a:pPr lvl="3"/>
            <a:r>
              <a:rPr lang="de-DE" altLang="en-US"/>
              <a:t>Quatrième niveau</a:t>
            </a:r>
          </a:p>
          <a:p>
            <a:pPr lvl="4"/>
            <a:r>
              <a:rPr lang="de-DE" altLang="en-US"/>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24534E4A-D61A-4391-8181-96F9F644BAA3}" type="slidenum">
              <a:rPr lang="de-DE" altLang="en-US"/>
              <a:t>‹N°›</a:t>
            </a:fld>
            <a:endParaRPr lang="de-DE" altLang="en-US"/>
          </a:p>
        </p:txBody>
      </p:sp>
    </p:spTree>
    <p:extLst>
      <p:ext uri="{BB962C8B-B14F-4D97-AF65-F5344CB8AC3E}">
        <p14:creationId xmlns:p14="http://schemas.microsoft.com/office/powerpoint/2010/main" val="1436033337"/>
      </p:ext>
    </p:extLst>
  </p:cSld>
  <p:clrMap bg1="lt1" tx1="dk1" bg2="lt2" tx2="dk2" accent1="accent1" accent2="accent2" accent3="accent3" accent4="accent4" accent5="accent5" accent6="accent6" hlink="hlink" folHlink="folHlink"/>
  <p:sldLayoutIdLst>
    <p:sldLayoutId id="21474837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a:blip r:embed="rId6"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93"/>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7002" tIns="0" rIns="86366" bIns="306016" numCol="1" anchor="t" anchorCtr="0" compatLnSpc="1">
            <a:prstTxWarp prst="textNoShape">
              <a:avLst/>
            </a:prstTxWarp>
            <a:spAutoFit/>
          </a:bodyPr>
          <a:lstStyle/>
          <a:p>
            <a:pPr lvl="0"/>
            <a:r>
              <a:rPr lang="nl-NL" dirty="0"/>
              <a:t>Cliquez sur l'image pour l'afficher.</a:t>
            </a:r>
          </a:p>
        </p:txBody>
      </p:sp>
      <p:sp>
        <p:nvSpPr>
          <p:cNvPr id="1028" name="Tijdelijke aanduiding voor tekst 23"/>
          <p:cNvSpPr>
            <a:spLocks noGrp="1"/>
          </p:cNvSpPr>
          <p:nvPr>
            <p:ph type="body" idx="1"/>
          </p:nvPr>
        </p:nvSpPr>
        <p:spPr bwMode="auto">
          <a:xfrm>
            <a:off x="421201" y="1843201"/>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6" tIns="43182" rIns="86366" bIns="43182" numCol="1" anchor="t" anchorCtr="0" compatLnSpc="1">
            <a:prstTxWarp prst="textNoShape">
              <a:avLst/>
            </a:prstTxWarp>
          </a:bodyPr>
          <a:lstStyle/>
          <a:p>
            <a:pPr lvl="0"/>
            <a:r>
              <a:rPr lang="nl-NL" dirty="0"/>
              <a:t>Cliquez sur les modèles pour les utiliser.</a:t>
            </a:r>
          </a:p>
          <a:p>
            <a:pPr lvl="1"/>
            <a:r>
              <a:rPr lang="nl-NL" dirty="0"/>
              <a:t>Deuxième niveau</a:t>
            </a:r>
          </a:p>
          <a:p>
            <a:pPr lvl="2"/>
            <a:r>
              <a:rPr lang="nl-NL" dirty="0"/>
              <a:t>Niveau inférieur</a:t>
            </a:r>
          </a:p>
          <a:p>
            <a:pPr lvl="3"/>
            <a:r>
              <a:rPr lang="nl-NL" dirty="0"/>
              <a:t>Vierde level</a:t>
            </a:r>
          </a:p>
          <a:p>
            <a:pPr lvl="4"/>
            <a:r>
              <a:rPr lang="nl-NL" dirty="0"/>
              <a:t>Niveau Vijfde</a:t>
            </a:r>
          </a:p>
          <a:p>
            <a:pPr lvl="4"/>
            <a:endParaRPr lang="nl-NL" dirty="0"/>
          </a:p>
        </p:txBody>
      </p:sp>
      <p:pic>
        <p:nvPicPr>
          <p:cNvPr id="2" name="Afbeelding 1"/>
          <p:cNvPicPr>
            <a:picLocks/>
          </p:cNvPicPr>
          <p:nvPr/>
        </p:nvPicPr>
        <p:blipFill>
          <a:blip r:embed="rId7" cstate="print">
            <a:extLst>
              <a:ext uri="{28A0092B-C50C-407E-A947-70E740481C1C}">
                <a14:useLocalDpi xmlns:a14="http://schemas.microsoft.com/office/drawing/2010/main" val="0"/>
              </a:ext>
            </a:extLst>
          </a:blip>
          <a:stretch>
            <a:fillRect/>
          </a:stretch>
        </p:blipFill>
        <p:spPr bwMode="hidden">
          <a:xfrm>
            <a:off x="5" y="5"/>
            <a:ext cx="9144000" cy="6858000"/>
          </a:xfrm>
          <a:prstGeom prst="rect">
            <a:avLst/>
          </a:prstGeom>
        </p:spPr>
      </p:pic>
    </p:spTree>
    <p:extLst>
      <p:ext uri="{BB962C8B-B14F-4D97-AF65-F5344CB8AC3E}">
        <p14:creationId xmlns:p14="http://schemas.microsoft.com/office/powerpoint/2010/main" val="2611237780"/>
      </p:ext>
    </p:extLst>
  </p:cSld>
  <p:clrMap bg1="lt1" tx1="dk1" bg2="lt2" tx2="dk2" accent1="accent1" accent2="accent2" accent3="accent3" accent4="accent4" accent5="accent5" accent6="accent6" hlink="hlink" folHlink="folHlink"/>
  <p:sldLayoutIdLst>
    <p:sldLayoutId id="2147483804" r:id="rId1"/>
    <p:sldLayoutId id="2147483807" r:id="rId2"/>
    <p:sldLayoutId id="2147483809" r:id="rId3"/>
    <p:sldLayoutId id="2147483895" r:id="rId4"/>
  </p:sldLayoutIdLst>
  <p:txStyles>
    <p:titleStyle>
      <a:lvl1pPr algn="l" rtl="0" eaLnBrk="1" fontAlgn="base" hangingPunct="1">
        <a:lnSpc>
          <a:spcPts val="4000"/>
        </a:lnSpc>
        <a:spcBef>
          <a:spcPct val="0"/>
        </a:spcBef>
        <a:spcAft>
          <a:spcPct val="0"/>
        </a:spcAft>
        <a:defRPr sz="2963" kern="1200">
          <a:solidFill>
            <a:schemeClr val="bg2"/>
          </a:solidFill>
          <a:latin typeface="Verdana" pitchFamily="34" charset="0"/>
          <a:ea typeface="+mj-ea"/>
          <a:cs typeface="+mj-cs"/>
        </a:defRPr>
      </a:lvl1pPr>
      <a:lvl2pPr algn="l" rtl="0" eaLnBrk="1" fontAlgn="base" hangingPunct="1">
        <a:lnSpc>
          <a:spcPts val="4000"/>
        </a:lnSpc>
        <a:spcBef>
          <a:spcPct val="0"/>
        </a:spcBef>
        <a:spcAft>
          <a:spcPct val="0"/>
        </a:spcAft>
        <a:defRPr sz="3175">
          <a:solidFill>
            <a:schemeClr val="bg1"/>
          </a:solidFill>
          <a:latin typeface="Verdana" pitchFamily="34" charset="0"/>
        </a:defRPr>
      </a:lvl2pPr>
      <a:lvl3pPr algn="l" rtl="0" eaLnBrk="1" fontAlgn="base" hangingPunct="1">
        <a:lnSpc>
          <a:spcPts val="4000"/>
        </a:lnSpc>
        <a:spcBef>
          <a:spcPct val="0"/>
        </a:spcBef>
        <a:spcAft>
          <a:spcPct val="0"/>
        </a:spcAft>
        <a:defRPr sz="3175">
          <a:solidFill>
            <a:schemeClr val="bg1"/>
          </a:solidFill>
          <a:latin typeface="Verdana" pitchFamily="34" charset="0"/>
        </a:defRPr>
      </a:lvl3pPr>
      <a:lvl4pPr algn="l" rtl="0" eaLnBrk="1" fontAlgn="base" hangingPunct="1">
        <a:lnSpc>
          <a:spcPts val="4000"/>
        </a:lnSpc>
        <a:spcBef>
          <a:spcPct val="0"/>
        </a:spcBef>
        <a:spcAft>
          <a:spcPct val="0"/>
        </a:spcAft>
        <a:defRPr sz="3175">
          <a:solidFill>
            <a:schemeClr val="bg1"/>
          </a:solidFill>
          <a:latin typeface="Verdana" pitchFamily="34" charset="0"/>
        </a:defRPr>
      </a:lvl4pPr>
      <a:lvl5pPr algn="l" rtl="0" eaLnBrk="1" fontAlgn="base" hangingPunct="1">
        <a:lnSpc>
          <a:spcPts val="4000"/>
        </a:lnSpc>
        <a:spcBef>
          <a:spcPct val="0"/>
        </a:spcBef>
        <a:spcAft>
          <a:spcPct val="0"/>
        </a:spcAft>
        <a:defRPr sz="3175">
          <a:solidFill>
            <a:schemeClr val="bg1"/>
          </a:solidFill>
          <a:latin typeface="Verdana" pitchFamily="34" charset="0"/>
        </a:defRPr>
      </a:lvl5pPr>
      <a:lvl6pPr marL="456956" algn="l" rtl="0" eaLnBrk="1" fontAlgn="base" hangingPunct="1">
        <a:lnSpc>
          <a:spcPts val="4000"/>
        </a:lnSpc>
        <a:spcBef>
          <a:spcPct val="0"/>
        </a:spcBef>
        <a:spcAft>
          <a:spcPct val="0"/>
        </a:spcAft>
        <a:defRPr sz="3175">
          <a:solidFill>
            <a:schemeClr val="bg1"/>
          </a:solidFill>
          <a:latin typeface="Verdana" pitchFamily="34" charset="0"/>
        </a:defRPr>
      </a:lvl6pPr>
      <a:lvl7pPr marL="913912" algn="l" rtl="0" eaLnBrk="1" fontAlgn="base" hangingPunct="1">
        <a:lnSpc>
          <a:spcPts val="4000"/>
        </a:lnSpc>
        <a:spcBef>
          <a:spcPct val="0"/>
        </a:spcBef>
        <a:spcAft>
          <a:spcPct val="0"/>
        </a:spcAft>
        <a:defRPr sz="3175">
          <a:solidFill>
            <a:schemeClr val="bg1"/>
          </a:solidFill>
          <a:latin typeface="Verdana" pitchFamily="34" charset="0"/>
        </a:defRPr>
      </a:lvl7pPr>
      <a:lvl8pPr marL="1370870" algn="l" rtl="0" eaLnBrk="1" fontAlgn="base" hangingPunct="1">
        <a:lnSpc>
          <a:spcPts val="4000"/>
        </a:lnSpc>
        <a:spcBef>
          <a:spcPct val="0"/>
        </a:spcBef>
        <a:spcAft>
          <a:spcPct val="0"/>
        </a:spcAft>
        <a:defRPr sz="3175">
          <a:solidFill>
            <a:schemeClr val="bg1"/>
          </a:solidFill>
          <a:latin typeface="Verdana" pitchFamily="34" charset="0"/>
        </a:defRPr>
      </a:lvl8pPr>
      <a:lvl9pPr marL="1827824" algn="l" rtl="0" eaLnBrk="1" fontAlgn="base" hangingPunct="1">
        <a:lnSpc>
          <a:spcPts val="4000"/>
        </a:lnSpc>
        <a:spcBef>
          <a:spcPct val="0"/>
        </a:spcBef>
        <a:spcAft>
          <a:spcPct val="0"/>
        </a:spcAft>
        <a:defRPr sz="3175">
          <a:solidFill>
            <a:schemeClr val="bg1"/>
          </a:solidFill>
          <a:latin typeface="Verdana" pitchFamily="34" charset="0"/>
        </a:defRPr>
      </a:lvl9pPr>
    </p:titleStyle>
    <p:bodyStyle>
      <a:lvl1pPr marL="252279" indent="-252279" algn="l" rtl="0" eaLnBrk="1" fontAlgn="base" hangingPunct="1">
        <a:lnSpc>
          <a:spcPts val="2495"/>
        </a:lnSpc>
        <a:spcBef>
          <a:spcPts val="1200"/>
        </a:spcBef>
        <a:spcAft>
          <a:spcPct val="0"/>
        </a:spcAft>
        <a:buClr>
          <a:schemeClr val="bg2"/>
        </a:buClr>
        <a:buSzPct val="140000"/>
        <a:buFont typeface="Wingdings" pitchFamily="2" charset="2"/>
        <a:buChar char="§"/>
        <a:defRPr sz="2222" kern="1200">
          <a:solidFill>
            <a:schemeClr val="bg2"/>
          </a:solidFill>
          <a:latin typeface="Verdana" pitchFamily="34" charset="0"/>
          <a:ea typeface="+mn-ea"/>
          <a:cs typeface="+mn-cs"/>
        </a:defRPr>
      </a:lvl1pPr>
      <a:lvl2pPr marL="982138" indent="-285598" algn="l" rtl="0" eaLnBrk="1" fontAlgn="base" hangingPunct="1">
        <a:lnSpc>
          <a:spcPts val="2495"/>
        </a:lnSpc>
        <a:spcBef>
          <a:spcPts val="1000"/>
        </a:spcBef>
        <a:spcAft>
          <a:spcPct val="0"/>
        </a:spcAft>
        <a:buClr>
          <a:schemeClr val="bg2"/>
        </a:buClr>
        <a:buSzPct val="115000"/>
        <a:buFont typeface="Verdana" pitchFamily="34" charset="0"/>
        <a:buChar char="●"/>
        <a:defRPr sz="2222" kern="1200">
          <a:solidFill>
            <a:schemeClr val="bg2"/>
          </a:solidFill>
          <a:latin typeface="Verdana" pitchFamily="34" charset="0"/>
          <a:ea typeface="+mn-ea"/>
          <a:cs typeface="+mn-cs"/>
        </a:defRPr>
      </a:lvl2pPr>
      <a:lvl3pPr marL="1878595" indent="-318918" algn="l" rtl="0" eaLnBrk="1" fontAlgn="base" hangingPunct="1">
        <a:lnSpc>
          <a:spcPts val="2495"/>
        </a:lnSpc>
        <a:spcBef>
          <a:spcPts val="1000"/>
        </a:spcBef>
        <a:spcAft>
          <a:spcPct val="0"/>
        </a:spcAft>
        <a:buSzPct val="115000"/>
        <a:buFont typeface="Verdana" pitchFamily="34" charset="0"/>
        <a:buChar char="●"/>
        <a:defRPr sz="2222" kern="1200">
          <a:solidFill>
            <a:schemeClr val="bg2"/>
          </a:solidFill>
          <a:latin typeface="Verdana" pitchFamily="34" charset="0"/>
          <a:ea typeface="+mn-ea"/>
          <a:cs typeface="+mn-cs"/>
        </a:defRPr>
      </a:lvl3pPr>
      <a:lvl4pPr marL="2690962" indent="-360170" algn="l" rtl="0" eaLnBrk="1" fontAlgn="base" hangingPunct="1">
        <a:lnSpc>
          <a:spcPts val="2495"/>
        </a:lnSpc>
        <a:spcBef>
          <a:spcPct val="20000"/>
        </a:spcBef>
        <a:spcAft>
          <a:spcPct val="0"/>
        </a:spcAft>
        <a:buSzPct val="115000"/>
        <a:buFont typeface="Verdana" pitchFamily="34" charset="0"/>
        <a:buChar char="●"/>
        <a:defRPr sz="2222" kern="1200" baseline="0">
          <a:solidFill>
            <a:schemeClr val="bg2"/>
          </a:solidFill>
          <a:latin typeface="Verdana" pitchFamily="34" charset="0"/>
          <a:ea typeface="+mn-ea"/>
          <a:cs typeface="+mn-cs"/>
        </a:defRPr>
      </a:lvl4pPr>
      <a:lvl5pPr marL="3403368" indent="-352238" algn="l" rtl="0" eaLnBrk="1" fontAlgn="base" hangingPunct="1">
        <a:lnSpc>
          <a:spcPts val="2495"/>
        </a:lnSpc>
        <a:spcBef>
          <a:spcPct val="20000"/>
        </a:spcBef>
        <a:spcAft>
          <a:spcPct val="0"/>
        </a:spcAft>
        <a:buSzPct val="115000"/>
        <a:buFont typeface="Verdana" pitchFamily="34" charset="0"/>
        <a:buChar char="●"/>
        <a:defRPr sz="2222" kern="1200">
          <a:solidFill>
            <a:schemeClr val="bg2"/>
          </a:solidFill>
          <a:latin typeface="Verdana" pitchFamily="34" charset="0"/>
          <a:ea typeface="+mn-ea"/>
          <a:cs typeface="+mn-cs"/>
        </a:defRPr>
      </a:lvl5pPr>
      <a:lvl6pPr marL="2513258"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6pPr>
      <a:lvl7pPr marL="2970213"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7pPr>
      <a:lvl8pPr marL="3427168"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8pPr>
      <a:lvl9pPr marL="3884124"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9pPr>
    </p:bodyStyle>
    <p:otherStyle>
      <a:defPPr>
        <a:defRPr lang="nl-NL"/>
      </a:defPPr>
      <a:lvl1pPr marL="0" algn="l" defTabSz="913912" rtl="0" eaLnBrk="1" latinLnBrk="0" hangingPunct="1">
        <a:defRPr sz="1799" kern="1200">
          <a:solidFill>
            <a:schemeClr val="tx1"/>
          </a:solidFill>
          <a:latin typeface="+mn-lt"/>
          <a:ea typeface="+mn-ea"/>
          <a:cs typeface="+mn-cs"/>
        </a:defRPr>
      </a:lvl1pPr>
      <a:lvl2pPr marL="456956" algn="l" defTabSz="913912" rtl="0" eaLnBrk="1" latinLnBrk="0" hangingPunct="1">
        <a:defRPr sz="1799" kern="1200">
          <a:solidFill>
            <a:schemeClr val="tx1"/>
          </a:solidFill>
          <a:latin typeface="+mn-lt"/>
          <a:ea typeface="+mn-ea"/>
          <a:cs typeface="+mn-cs"/>
        </a:defRPr>
      </a:lvl2pPr>
      <a:lvl3pPr marL="913912" algn="l" defTabSz="913912" rtl="0" eaLnBrk="1" latinLnBrk="0" hangingPunct="1">
        <a:defRPr sz="1799" kern="1200">
          <a:solidFill>
            <a:schemeClr val="tx1"/>
          </a:solidFill>
          <a:latin typeface="+mn-lt"/>
          <a:ea typeface="+mn-ea"/>
          <a:cs typeface="+mn-cs"/>
        </a:defRPr>
      </a:lvl3pPr>
      <a:lvl4pPr marL="1370870" algn="l" defTabSz="913912" rtl="0" eaLnBrk="1" latinLnBrk="0" hangingPunct="1">
        <a:defRPr sz="1799" kern="1200">
          <a:solidFill>
            <a:schemeClr val="tx1"/>
          </a:solidFill>
          <a:latin typeface="+mn-lt"/>
          <a:ea typeface="+mn-ea"/>
          <a:cs typeface="+mn-cs"/>
        </a:defRPr>
      </a:lvl4pPr>
      <a:lvl5pPr marL="1827824" algn="l" defTabSz="913912" rtl="0" eaLnBrk="1" latinLnBrk="0" hangingPunct="1">
        <a:defRPr sz="1799" kern="1200">
          <a:solidFill>
            <a:schemeClr val="tx1"/>
          </a:solidFill>
          <a:latin typeface="+mn-lt"/>
          <a:ea typeface="+mn-ea"/>
          <a:cs typeface="+mn-cs"/>
        </a:defRPr>
      </a:lvl5pPr>
      <a:lvl6pPr marL="2284778" algn="l" defTabSz="913912" rtl="0" eaLnBrk="1" latinLnBrk="0" hangingPunct="1">
        <a:defRPr sz="1799" kern="1200">
          <a:solidFill>
            <a:schemeClr val="tx1"/>
          </a:solidFill>
          <a:latin typeface="+mn-lt"/>
          <a:ea typeface="+mn-ea"/>
          <a:cs typeface="+mn-cs"/>
        </a:defRPr>
      </a:lvl6pPr>
      <a:lvl7pPr marL="2741735" algn="l" defTabSz="913912" rtl="0" eaLnBrk="1" latinLnBrk="0" hangingPunct="1">
        <a:defRPr sz="1799" kern="1200">
          <a:solidFill>
            <a:schemeClr val="tx1"/>
          </a:solidFill>
          <a:latin typeface="+mn-lt"/>
          <a:ea typeface="+mn-ea"/>
          <a:cs typeface="+mn-cs"/>
        </a:defRPr>
      </a:lvl7pPr>
      <a:lvl8pPr marL="3198691" algn="l" defTabSz="913912" rtl="0" eaLnBrk="1" latinLnBrk="0" hangingPunct="1">
        <a:defRPr sz="1799" kern="1200">
          <a:solidFill>
            <a:schemeClr val="tx1"/>
          </a:solidFill>
          <a:latin typeface="+mn-lt"/>
          <a:ea typeface="+mn-ea"/>
          <a:cs typeface="+mn-cs"/>
        </a:defRPr>
      </a:lvl8pPr>
      <a:lvl9pPr marL="3655647" algn="l" defTabSz="913912"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a:blip r:embed="rId7"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93"/>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7002" tIns="0" rIns="86366" bIns="306016" numCol="1" anchor="t" anchorCtr="0" compatLnSpc="1">
            <a:prstTxWarp prst="textNoShape">
              <a:avLst/>
            </a:prstTxWarp>
            <a:spAutoFit/>
          </a:bodyPr>
          <a:lstStyle/>
          <a:p>
            <a:pPr lvl="0"/>
            <a:r>
              <a:rPr lang="nl-NL" dirty="0"/>
              <a:t>Cliquez sur l'image pour l'afficher.</a:t>
            </a:r>
          </a:p>
        </p:txBody>
      </p:sp>
      <p:sp>
        <p:nvSpPr>
          <p:cNvPr id="1028" name="Tijdelijke aanduiding voor tekst 23"/>
          <p:cNvSpPr>
            <a:spLocks noGrp="1"/>
          </p:cNvSpPr>
          <p:nvPr>
            <p:ph type="body" idx="1"/>
          </p:nvPr>
        </p:nvSpPr>
        <p:spPr bwMode="auto">
          <a:xfrm>
            <a:off x="421201" y="1843201"/>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6" tIns="43182" rIns="86366" bIns="43182" numCol="1" anchor="t" anchorCtr="0" compatLnSpc="1">
            <a:prstTxWarp prst="textNoShape">
              <a:avLst/>
            </a:prstTxWarp>
          </a:bodyPr>
          <a:lstStyle/>
          <a:p>
            <a:pPr lvl="0"/>
            <a:r>
              <a:rPr lang="nl-NL" dirty="0"/>
              <a:t>Cliquez sur les modèles pour les utiliser.</a:t>
            </a:r>
          </a:p>
          <a:p>
            <a:pPr lvl="1"/>
            <a:r>
              <a:rPr lang="nl-NL" dirty="0"/>
              <a:t>Deuxième niveau</a:t>
            </a:r>
          </a:p>
          <a:p>
            <a:pPr lvl="2"/>
            <a:r>
              <a:rPr lang="nl-NL" dirty="0"/>
              <a:t>Niveau inférieur</a:t>
            </a:r>
          </a:p>
          <a:p>
            <a:pPr lvl="3"/>
            <a:r>
              <a:rPr lang="nl-NL" dirty="0"/>
              <a:t>Vierde level</a:t>
            </a:r>
          </a:p>
          <a:p>
            <a:pPr lvl="4"/>
            <a:r>
              <a:rPr lang="nl-NL" dirty="0"/>
              <a:t>Niveau Vijfde</a:t>
            </a:r>
          </a:p>
          <a:p>
            <a:pPr lvl="4"/>
            <a:endParaRPr lang="nl-NL" dirty="0"/>
          </a:p>
        </p:txBody>
      </p:sp>
      <p:pic>
        <p:nvPicPr>
          <p:cNvPr id="2" name="Afbeelding 1"/>
          <p:cNvPicPr>
            <a:picLocks/>
          </p:cNvPicPr>
          <p:nvPr/>
        </p:nvPicPr>
        <p:blipFill>
          <a:blip r:embed="rId8" cstate="print">
            <a:extLst>
              <a:ext uri="{28A0092B-C50C-407E-A947-70E740481C1C}">
                <a14:useLocalDpi xmlns:a14="http://schemas.microsoft.com/office/drawing/2010/main" val="0"/>
              </a:ext>
            </a:extLst>
          </a:blip>
          <a:stretch>
            <a:fillRect/>
          </a:stretch>
        </p:blipFill>
        <p:spPr bwMode="hidden">
          <a:xfrm>
            <a:off x="5" y="5"/>
            <a:ext cx="9144000" cy="6858000"/>
          </a:xfrm>
          <a:prstGeom prst="rect">
            <a:avLst/>
          </a:prstGeom>
        </p:spPr>
      </p:pic>
    </p:spTree>
    <p:extLst>
      <p:ext uri="{BB962C8B-B14F-4D97-AF65-F5344CB8AC3E}">
        <p14:creationId xmlns:p14="http://schemas.microsoft.com/office/powerpoint/2010/main" val="322249819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1" r:id="rId3"/>
    <p:sldLayoutId id="2147483872" r:id="rId4"/>
    <p:sldLayoutId id="2147483873" r:id="rId5"/>
  </p:sldLayoutIdLst>
  <p:txStyles>
    <p:titleStyle>
      <a:lvl1pPr algn="l" rtl="0" eaLnBrk="1" fontAlgn="base" hangingPunct="1">
        <a:lnSpc>
          <a:spcPts val="4000"/>
        </a:lnSpc>
        <a:spcBef>
          <a:spcPct val="0"/>
        </a:spcBef>
        <a:spcAft>
          <a:spcPct val="0"/>
        </a:spcAft>
        <a:defRPr sz="2963" kern="1200">
          <a:solidFill>
            <a:schemeClr val="bg2"/>
          </a:solidFill>
          <a:latin typeface="Verdana" pitchFamily="34" charset="0"/>
          <a:ea typeface="+mj-ea"/>
          <a:cs typeface="+mj-cs"/>
        </a:defRPr>
      </a:lvl1pPr>
      <a:lvl2pPr algn="l" rtl="0" eaLnBrk="1" fontAlgn="base" hangingPunct="1">
        <a:lnSpc>
          <a:spcPts val="4000"/>
        </a:lnSpc>
        <a:spcBef>
          <a:spcPct val="0"/>
        </a:spcBef>
        <a:spcAft>
          <a:spcPct val="0"/>
        </a:spcAft>
        <a:defRPr sz="3175">
          <a:solidFill>
            <a:schemeClr val="bg1"/>
          </a:solidFill>
          <a:latin typeface="Verdana" pitchFamily="34" charset="0"/>
        </a:defRPr>
      </a:lvl2pPr>
      <a:lvl3pPr algn="l" rtl="0" eaLnBrk="1" fontAlgn="base" hangingPunct="1">
        <a:lnSpc>
          <a:spcPts val="4000"/>
        </a:lnSpc>
        <a:spcBef>
          <a:spcPct val="0"/>
        </a:spcBef>
        <a:spcAft>
          <a:spcPct val="0"/>
        </a:spcAft>
        <a:defRPr sz="3175">
          <a:solidFill>
            <a:schemeClr val="bg1"/>
          </a:solidFill>
          <a:latin typeface="Verdana" pitchFamily="34" charset="0"/>
        </a:defRPr>
      </a:lvl3pPr>
      <a:lvl4pPr algn="l" rtl="0" eaLnBrk="1" fontAlgn="base" hangingPunct="1">
        <a:lnSpc>
          <a:spcPts val="4000"/>
        </a:lnSpc>
        <a:spcBef>
          <a:spcPct val="0"/>
        </a:spcBef>
        <a:spcAft>
          <a:spcPct val="0"/>
        </a:spcAft>
        <a:defRPr sz="3175">
          <a:solidFill>
            <a:schemeClr val="bg1"/>
          </a:solidFill>
          <a:latin typeface="Verdana" pitchFamily="34" charset="0"/>
        </a:defRPr>
      </a:lvl4pPr>
      <a:lvl5pPr algn="l" rtl="0" eaLnBrk="1" fontAlgn="base" hangingPunct="1">
        <a:lnSpc>
          <a:spcPts val="4000"/>
        </a:lnSpc>
        <a:spcBef>
          <a:spcPct val="0"/>
        </a:spcBef>
        <a:spcAft>
          <a:spcPct val="0"/>
        </a:spcAft>
        <a:defRPr sz="3175">
          <a:solidFill>
            <a:schemeClr val="bg1"/>
          </a:solidFill>
          <a:latin typeface="Verdana" pitchFamily="34" charset="0"/>
        </a:defRPr>
      </a:lvl5pPr>
      <a:lvl6pPr marL="456956" algn="l" rtl="0" eaLnBrk="1" fontAlgn="base" hangingPunct="1">
        <a:lnSpc>
          <a:spcPts val="4000"/>
        </a:lnSpc>
        <a:spcBef>
          <a:spcPct val="0"/>
        </a:spcBef>
        <a:spcAft>
          <a:spcPct val="0"/>
        </a:spcAft>
        <a:defRPr sz="3175">
          <a:solidFill>
            <a:schemeClr val="bg1"/>
          </a:solidFill>
          <a:latin typeface="Verdana" pitchFamily="34" charset="0"/>
        </a:defRPr>
      </a:lvl6pPr>
      <a:lvl7pPr marL="913912" algn="l" rtl="0" eaLnBrk="1" fontAlgn="base" hangingPunct="1">
        <a:lnSpc>
          <a:spcPts val="4000"/>
        </a:lnSpc>
        <a:spcBef>
          <a:spcPct val="0"/>
        </a:spcBef>
        <a:spcAft>
          <a:spcPct val="0"/>
        </a:spcAft>
        <a:defRPr sz="3175">
          <a:solidFill>
            <a:schemeClr val="bg1"/>
          </a:solidFill>
          <a:latin typeface="Verdana" pitchFamily="34" charset="0"/>
        </a:defRPr>
      </a:lvl7pPr>
      <a:lvl8pPr marL="1370870" algn="l" rtl="0" eaLnBrk="1" fontAlgn="base" hangingPunct="1">
        <a:lnSpc>
          <a:spcPts val="4000"/>
        </a:lnSpc>
        <a:spcBef>
          <a:spcPct val="0"/>
        </a:spcBef>
        <a:spcAft>
          <a:spcPct val="0"/>
        </a:spcAft>
        <a:defRPr sz="3175">
          <a:solidFill>
            <a:schemeClr val="bg1"/>
          </a:solidFill>
          <a:latin typeface="Verdana" pitchFamily="34" charset="0"/>
        </a:defRPr>
      </a:lvl8pPr>
      <a:lvl9pPr marL="1827824" algn="l" rtl="0" eaLnBrk="1" fontAlgn="base" hangingPunct="1">
        <a:lnSpc>
          <a:spcPts val="4000"/>
        </a:lnSpc>
        <a:spcBef>
          <a:spcPct val="0"/>
        </a:spcBef>
        <a:spcAft>
          <a:spcPct val="0"/>
        </a:spcAft>
        <a:defRPr sz="3175">
          <a:solidFill>
            <a:schemeClr val="bg1"/>
          </a:solidFill>
          <a:latin typeface="Verdana" pitchFamily="34" charset="0"/>
        </a:defRPr>
      </a:lvl9pPr>
    </p:titleStyle>
    <p:bodyStyle>
      <a:lvl1pPr marL="252279" indent="-252279" algn="l" rtl="0" eaLnBrk="1" fontAlgn="base" hangingPunct="1">
        <a:lnSpc>
          <a:spcPts val="2495"/>
        </a:lnSpc>
        <a:spcBef>
          <a:spcPts val="1200"/>
        </a:spcBef>
        <a:spcAft>
          <a:spcPct val="0"/>
        </a:spcAft>
        <a:buClr>
          <a:schemeClr val="bg2"/>
        </a:buClr>
        <a:buSzPct val="140000"/>
        <a:buFont typeface="Wingdings" pitchFamily="2" charset="2"/>
        <a:buChar char="§"/>
        <a:defRPr sz="2222" kern="1200">
          <a:solidFill>
            <a:schemeClr val="bg2"/>
          </a:solidFill>
          <a:latin typeface="Verdana" pitchFamily="34" charset="0"/>
          <a:ea typeface="+mn-ea"/>
          <a:cs typeface="+mn-cs"/>
        </a:defRPr>
      </a:lvl1pPr>
      <a:lvl2pPr marL="982138" indent="-285598" algn="l" rtl="0" eaLnBrk="1" fontAlgn="base" hangingPunct="1">
        <a:lnSpc>
          <a:spcPts val="2495"/>
        </a:lnSpc>
        <a:spcBef>
          <a:spcPts val="1000"/>
        </a:spcBef>
        <a:spcAft>
          <a:spcPct val="0"/>
        </a:spcAft>
        <a:buClr>
          <a:schemeClr val="bg2"/>
        </a:buClr>
        <a:buSzPct val="115000"/>
        <a:buFont typeface="Verdana" pitchFamily="34" charset="0"/>
        <a:buChar char="●"/>
        <a:defRPr sz="2222" kern="1200">
          <a:solidFill>
            <a:schemeClr val="bg2"/>
          </a:solidFill>
          <a:latin typeface="Verdana" pitchFamily="34" charset="0"/>
          <a:ea typeface="+mn-ea"/>
          <a:cs typeface="+mn-cs"/>
        </a:defRPr>
      </a:lvl2pPr>
      <a:lvl3pPr marL="1878595" indent="-318918" algn="l" rtl="0" eaLnBrk="1" fontAlgn="base" hangingPunct="1">
        <a:lnSpc>
          <a:spcPts val="2495"/>
        </a:lnSpc>
        <a:spcBef>
          <a:spcPts val="1000"/>
        </a:spcBef>
        <a:spcAft>
          <a:spcPct val="0"/>
        </a:spcAft>
        <a:buSzPct val="115000"/>
        <a:buFont typeface="Verdana" pitchFamily="34" charset="0"/>
        <a:buChar char="●"/>
        <a:defRPr sz="2222" kern="1200">
          <a:solidFill>
            <a:schemeClr val="bg2"/>
          </a:solidFill>
          <a:latin typeface="Verdana" pitchFamily="34" charset="0"/>
          <a:ea typeface="+mn-ea"/>
          <a:cs typeface="+mn-cs"/>
        </a:defRPr>
      </a:lvl3pPr>
      <a:lvl4pPr marL="2690962" indent="-360170" algn="l" rtl="0" eaLnBrk="1" fontAlgn="base" hangingPunct="1">
        <a:lnSpc>
          <a:spcPts val="2495"/>
        </a:lnSpc>
        <a:spcBef>
          <a:spcPct val="20000"/>
        </a:spcBef>
        <a:spcAft>
          <a:spcPct val="0"/>
        </a:spcAft>
        <a:buSzPct val="115000"/>
        <a:buFont typeface="Verdana" pitchFamily="34" charset="0"/>
        <a:buChar char="●"/>
        <a:defRPr sz="2222" kern="1200" baseline="0">
          <a:solidFill>
            <a:schemeClr val="bg2"/>
          </a:solidFill>
          <a:latin typeface="Verdana" pitchFamily="34" charset="0"/>
          <a:ea typeface="+mn-ea"/>
          <a:cs typeface="+mn-cs"/>
        </a:defRPr>
      </a:lvl4pPr>
      <a:lvl5pPr marL="3403368" indent="-352238" algn="l" rtl="0" eaLnBrk="1" fontAlgn="base" hangingPunct="1">
        <a:lnSpc>
          <a:spcPts val="2495"/>
        </a:lnSpc>
        <a:spcBef>
          <a:spcPct val="20000"/>
        </a:spcBef>
        <a:spcAft>
          <a:spcPct val="0"/>
        </a:spcAft>
        <a:buSzPct val="115000"/>
        <a:buFont typeface="Verdana" pitchFamily="34" charset="0"/>
        <a:buChar char="●"/>
        <a:defRPr sz="2222" kern="1200">
          <a:solidFill>
            <a:schemeClr val="bg2"/>
          </a:solidFill>
          <a:latin typeface="Verdana" pitchFamily="34" charset="0"/>
          <a:ea typeface="+mn-ea"/>
          <a:cs typeface="+mn-cs"/>
        </a:defRPr>
      </a:lvl5pPr>
      <a:lvl6pPr marL="2513258"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6pPr>
      <a:lvl7pPr marL="2970213"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7pPr>
      <a:lvl8pPr marL="3427168"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8pPr>
      <a:lvl9pPr marL="3884124" indent="-228478" algn="l" defTabSz="913912" rtl="0" eaLnBrk="1" latinLnBrk="0" hangingPunct="1">
        <a:spcBef>
          <a:spcPct val="20000"/>
        </a:spcBef>
        <a:buFont typeface="Arial" pitchFamily="34" charset="0"/>
        <a:buChar char="•"/>
        <a:defRPr sz="2011" kern="1200">
          <a:solidFill>
            <a:schemeClr val="tx1"/>
          </a:solidFill>
          <a:latin typeface="+mn-lt"/>
          <a:ea typeface="+mn-ea"/>
          <a:cs typeface="+mn-cs"/>
        </a:defRPr>
      </a:lvl9pPr>
    </p:bodyStyle>
    <p:otherStyle>
      <a:defPPr>
        <a:defRPr lang="nl-NL"/>
      </a:defPPr>
      <a:lvl1pPr marL="0" algn="l" defTabSz="913912" rtl="0" eaLnBrk="1" latinLnBrk="0" hangingPunct="1">
        <a:defRPr sz="1799" kern="1200">
          <a:solidFill>
            <a:schemeClr val="tx1"/>
          </a:solidFill>
          <a:latin typeface="+mn-lt"/>
          <a:ea typeface="+mn-ea"/>
          <a:cs typeface="+mn-cs"/>
        </a:defRPr>
      </a:lvl1pPr>
      <a:lvl2pPr marL="456956" algn="l" defTabSz="913912" rtl="0" eaLnBrk="1" latinLnBrk="0" hangingPunct="1">
        <a:defRPr sz="1799" kern="1200">
          <a:solidFill>
            <a:schemeClr val="tx1"/>
          </a:solidFill>
          <a:latin typeface="+mn-lt"/>
          <a:ea typeface="+mn-ea"/>
          <a:cs typeface="+mn-cs"/>
        </a:defRPr>
      </a:lvl2pPr>
      <a:lvl3pPr marL="913912" algn="l" defTabSz="913912" rtl="0" eaLnBrk="1" latinLnBrk="0" hangingPunct="1">
        <a:defRPr sz="1799" kern="1200">
          <a:solidFill>
            <a:schemeClr val="tx1"/>
          </a:solidFill>
          <a:latin typeface="+mn-lt"/>
          <a:ea typeface="+mn-ea"/>
          <a:cs typeface="+mn-cs"/>
        </a:defRPr>
      </a:lvl3pPr>
      <a:lvl4pPr marL="1370870" algn="l" defTabSz="913912" rtl="0" eaLnBrk="1" latinLnBrk="0" hangingPunct="1">
        <a:defRPr sz="1799" kern="1200">
          <a:solidFill>
            <a:schemeClr val="tx1"/>
          </a:solidFill>
          <a:latin typeface="+mn-lt"/>
          <a:ea typeface="+mn-ea"/>
          <a:cs typeface="+mn-cs"/>
        </a:defRPr>
      </a:lvl4pPr>
      <a:lvl5pPr marL="1827824" algn="l" defTabSz="913912" rtl="0" eaLnBrk="1" latinLnBrk="0" hangingPunct="1">
        <a:defRPr sz="1799" kern="1200">
          <a:solidFill>
            <a:schemeClr val="tx1"/>
          </a:solidFill>
          <a:latin typeface="+mn-lt"/>
          <a:ea typeface="+mn-ea"/>
          <a:cs typeface="+mn-cs"/>
        </a:defRPr>
      </a:lvl5pPr>
      <a:lvl6pPr marL="2284778" algn="l" defTabSz="913912" rtl="0" eaLnBrk="1" latinLnBrk="0" hangingPunct="1">
        <a:defRPr sz="1799" kern="1200">
          <a:solidFill>
            <a:schemeClr val="tx1"/>
          </a:solidFill>
          <a:latin typeface="+mn-lt"/>
          <a:ea typeface="+mn-ea"/>
          <a:cs typeface="+mn-cs"/>
        </a:defRPr>
      </a:lvl6pPr>
      <a:lvl7pPr marL="2741735" algn="l" defTabSz="913912" rtl="0" eaLnBrk="1" latinLnBrk="0" hangingPunct="1">
        <a:defRPr sz="1799" kern="1200">
          <a:solidFill>
            <a:schemeClr val="tx1"/>
          </a:solidFill>
          <a:latin typeface="+mn-lt"/>
          <a:ea typeface="+mn-ea"/>
          <a:cs typeface="+mn-cs"/>
        </a:defRPr>
      </a:lvl7pPr>
      <a:lvl8pPr marL="3198691" algn="l" defTabSz="913912" rtl="0" eaLnBrk="1" latinLnBrk="0" hangingPunct="1">
        <a:defRPr sz="1799" kern="1200">
          <a:solidFill>
            <a:schemeClr val="tx1"/>
          </a:solidFill>
          <a:latin typeface="+mn-lt"/>
          <a:ea typeface="+mn-ea"/>
          <a:cs typeface="+mn-cs"/>
        </a:defRPr>
      </a:lvl8pPr>
      <a:lvl9pPr marL="3655647" algn="l" defTabSz="913912"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a:blip r:embed="rId5"/>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0" rIns="91440" bIns="324000" numCol="1" anchor="t" anchorCtr="0" compatLnSpc="1">
            <a:prstTxWarp prst="textNoShape">
              <a:avLst/>
            </a:prstTxWarp>
            <a:spAutoFit/>
          </a:bodyPr>
          <a:lstStyle/>
          <a:p>
            <a:pPr lvl="0"/>
            <a:r>
              <a:rPr lang="nl-NL" dirty="0"/>
              <a:t>Cliquez sur l'image pour l'afficher.</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Cliquez sur les modèles pour les utiliser.</a:t>
            </a:r>
          </a:p>
          <a:p>
            <a:pPr lvl="1"/>
            <a:r>
              <a:rPr lang="nl-NL" dirty="0"/>
              <a:t>Deuxième niveau</a:t>
            </a:r>
          </a:p>
          <a:p>
            <a:pPr lvl="2"/>
            <a:r>
              <a:rPr lang="nl-NL" dirty="0"/>
              <a:t>Niveau inférieur</a:t>
            </a:r>
          </a:p>
          <a:p>
            <a:pPr lvl="3"/>
            <a:r>
              <a:rPr lang="nl-NL" dirty="0"/>
              <a:t>Vierde level</a:t>
            </a:r>
          </a:p>
          <a:p>
            <a:pPr lvl="4"/>
            <a:r>
              <a:rPr lang="nl-NL" dirty="0"/>
              <a:t>Niveau Vijfde</a:t>
            </a:r>
          </a:p>
          <a:p>
            <a:pPr lvl="4"/>
            <a:endParaRPr lang="nl-NL" dirty="0"/>
          </a:p>
        </p:txBody>
      </p:sp>
      <p:sp>
        <p:nvSpPr>
          <p:cNvPr id="2" name="Tijdelijke aanduiding voor dianummer 1"/>
          <p:cNvSpPr>
            <a:spLocks noGrp="1"/>
          </p:cNvSpPr>
          <p:nvPr>
            <p:ph type="sldNum" sz="quarter" idx="4"/>
          </p:nvPr>
        </p:nvSpPr>
        <p:spPr>
          <a:xfrm>
            <a:off x="8521200" y="6372000"/>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nl-NL" smtClean="0"/>
              <a:t>‹N°›</a:t>
            </a:fld>
            <a:endParaRPr lang="nl-NL" dirty="0"/>
          </a:p>
        </p:txBody>
      </p:sp>
      <p:pic>
        <p:nvPicPr>
          <p:cNvPr id="4" name="Afbeelding 3">
            <a:extLst>
              <a:ext uri="{FF2B5EF4-FFF2-40B4-BE49-F238E27FC236}">
                <a16:creationId xmlns:a16="http://schemas.microsoft.com/office/drawing/2014/main" id="{EB1BC819-8E8D-4CE1-846F-2B892C3391D4}"/>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78" r:id="rId1"/>
    <p:sldLayoutId id="2147483877" r:id="rId2"/>
    <p:sldLayoutId id="2147483875" r:id="rId3"/>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Pr>
        <a:blipFill>
          <a:blip r:embed="rId3"/>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3" y="230189"/>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p:spPr>
        <p:txBody>
          <a:bodyPr vert="horz" wrap="square" lIns="18000" tIns="0" rIns="91440" bIns="324000" numCol="1" anchor="t" anchorCtr="0" compatLnSpc="1">
            <a:prstTxWarp prst="textNoShape">
              <a:avLst/>
            </a:prstTxWarp>
            <a:spAutoFit/>
          </a:bodyPr>
          <a:lstStyle/>
          <a:p>
            <a:pPr lvl="0"/>
            <a:r>
              <a:rPr lang="nl-NL" dirty="0"/>
              <a:t>Cliquez sur l'image pour l'afficher.</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Cliquez sur les modèles pour les utiliser.</a:t>
            </a:r>
          </a:p>
          <a:p>
            <a:pPr lvl="1"/>
            <a:r>
              <a:rPr lang="nl-NL" dirty="0"/>
              <a:t>Deuxième niveau</a:t>
            </a:r>
          </a:p>
          <a:p>
            <a:pPr lvl="2"/>
            <a:r>
              <a:rPr lang="nl-NL" dirty="0"/>
              <a:t>Niveau inférieur</a:t>
            </a:r>
          </a:p>
          <a:p>
            <a:pPr lvl="3"/>
            <a:r>
              <a:rPr lang="nl-NL" dirty="0"/>
              <a:t>Vierde level</a:t>
            </a:r>
          </a:p>
          <a:p>
            <a:pPr lvl="4"/>
            <a:r>
              <a:rPr lang="nl-NL" dirty="0"/>
              <a:t>Niveau Vijfde</a:t>
            </a:r>
          </a:p>
          <a:p>
            <a:pPr lvl="4"/>
            <a:endParaRPr lang="nl-NL" dirty="0"/>
          </a:p>
        </p:txBody>
      </p:sp>
      <p:sp>
        <p:nvSpPr>
          <p:cNvPr id="2" name="Tijdelijke aanduiding voor dianummer 1"/>
          <p:cNvSpPr>
            <a:spLocks noGrp="1"/>
          </p:cNvSpPr>
          <p:nvPr>
            <p:ph type="sldNum" sz="quarter" idx="4"/>
          </p:nvPr>
        </p:nvSpPr>
        <p:spPr>
          <a:xfrm>
            <a:off x="8521200" y="6372000"/>
            <a:ext cx="468000" cy="164250"/>
          </a:xfrm>
          <a:prstGeom prst="rect">
            <a:avLst/>
          </a:prstGeom>
          <a:noFill/>
        </p:spPr>
        <p:txBody>
          <a:bodyPr wrap="square" tIns="0" rIns="36000" bIns="0" rtlCol="0">
            <a:noAutofit/>
          </a:bodyPr>
          <a:lstStyle>
            <a:lvl1pPr>
              <a:defRPr lang="nl-NL" sz="675" smtClean="0">
                <a:latin typeface="Verdana" pitchFamily="34" charset="0"/>
              </a:defRPr>
            </a:lvl1pPr>
          </a:lstStyle>
          <a:p>
            <a:pPr algn="r">
              <a:lnSpc>
                <a:spcPts val="900"/>
              </a:lnSpc>
            </a:pPr>
            <a:fld id="{F25965E0-7062-474C-8671-DB3A3CE669B0}" type="slidenum">
              <a:rPr lang="nl-NL" smtClean="0"/>
              <a:t>‹N°›</a:t>
            </a:fld>
            <a:endParaRPr lang="nl-NL" dirty="0"/>
          </a:p>
        </p:txBody>
      </p:sp>
      <p:pic>
        <p:nvPicPr>
          <p:cNvPr id="3" name="Afbeelding 2"/>
          <p:cNvPicPr>
            <a:picLocks/>
          </p:cNvPicPr>
          <p:nvPr userDrawn="1"/>
        </p:nvPicPr>
        <p:blipFill>
          <a:blip r:embed="rId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extLst>
      <p:ext uri="{BB962C8B-B14F-4D97-AF65-F5344CB8AC3E}">
        <p14:creationId xmlns:p14="http://schemas.microsoft.com/office/powerpoint/2010/main" val="2575829182"/>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Cliquez sur l'image pour la modifier </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40" tIns="45720" rIns="91440" bIns="45720" rtlCol="0">
            <a:normAutofit/>
          </a:bodyPr>
          <a:lstStyle/>
          <a:p>
            <a:pPr lvl="0"/>
            <a:r>
              <a:rPr lang="nl-NL"/>
              <a:t>Cliquez sur le bouton pour vérifier le modèle.</a:t>
            </a:r>
          </a:p>
          <a:p>
            <a:pPr lvl="1"/>
            <a:r>
              <a:rPr lang="nl-NL"/>
              <a:t>Deuxième niveau</a:t>
            </a:r>
          </a:p>
          <a:p>
            <a:pPr lvl="2"/>
            <a:r>
              <a:rPr lang="nl-NL"/>
              <a:t>Niveau inférieur</a:t>
            </a:r>
          </a:p>
          <a:p>
            <a:pPr lvl="3"/>
            <a:r>
              <a:rPr lang="nl-NL"/>
              <a:t>Vierde level</a:t>
            </a:r>
          </a:p>
          <a:p>
            <a:pPr lvl="4"/>
            <a:r>
              <a:rPr lang="nl-NL"/>
              <a:t>Niveau Vijfde </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a:t>
            </a:fld>
            <a:endParaRPr lang="en-US" dirty="0"/>
          </a:p>
        </p:txBody>
      </p:sp>
      <p:pic>
        <p:nvPicPr>
          <p:cNvPr id="7" name="Grafik 7" descr="Ein Bild, das Zeichnung enthält.&#10;&#10;Automatisch generierte Beschreibung">
            <a:extLst>
              <a:ext uri="{FF2B5EF4-FFF2-40B4-BE49-F238E27FC236}">
                <a16:creationId xmlns:a16="http://schemas.microsoft.com/office/drawing/2014/main" id="{189BD7B0-C897-49C8-A555-6D62FB478FD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969211" y="374490"/>
            <a:ext cx="1715927" cy="776268"/>
          </a:xfrm>
          <a:prstGeom prst="rect">
            <a:avLst/>
          </a:prstGeom>
        </p:spPr>
      </p:pic>
      <p:pic>
        <p:nvPicPr>
          <p:cNvPr id="8" name="Grafik 8" descr="Ein Bild, das Zeichnung enthält.&#10;&#10;Automatisch generierte Beschreibung">
            <a:extLst>
              <a:ext uri="{FF2B5EF4-FFF2-40B4-BE49-F238E27FC236}">
                <a16:creationId xmlns:a16="http://schemas.microsoft.com/office/drawing/2014/main" id="{D6AEC73F-F956-4BB5-AA80-D59C795F024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99" y="4833258"/>
            <a:ext cx="9150999" cy="2024743"/>
          </a:xfrm>
          <a:prstGeom prst="rect">
            <a:avLst/>
          </a:prstGeom>
        </p:spPr>
      </p:pic>
      <p:sp>
        <p:nvSpPr>
          <p:cNvPr id="9" name="Textfeld 9">
            <a:extLst>
              <a:ext uri="{FF2B5EF4-FFF2-40B4-BE49-F238E27FC236}">
                <a16:creationId xmlns:a16="http://schemas.microsoft.com/office/drawing/2014/main" id="{28D34738-7972-4871-BD56-8252AB5E697E}"/>
              </a:ext>
            </a:extLst>
          </p:cNvPr>
          <p:cNvSpPr txBox="1"/>
          <p:nvPr userDrawn="1"/>
        </p:nvSpPr>
        <p:spPr>
          <a:xfrm>
            <a:off x="1832957" y="6322518"/>
            <a:ext cx="4694612" cy="294183"/>
          </a:xfrm>
          <a:prstGeom prst="rect">
            <a:avLst/>
          </a:prstGeom>
          <a:noFill/>
        </p:spPr>
        <p:txBody>
          <a:bodyPr wrap="square" rtlCol="0">
            <a:spAutoFit/>
          </a:bodyPr>
          <a:lstStyle/>
          <a:p>
            <a:r>
              <a:rPr lang="en-US" sz="656" b="0" i="0" kern="1200" dirty="0">
                <a:solidFill>
                  <a:schemeClr val="bg1"/>
                </a:solidFill>
                <a:effectLst/>
                <a:latin typeface="Avenir" panose="020B0503020203020204" pitchFamily="34" charset="0"/>
                <a:ea typeface="+mn-ea"/>
                <a:cs typeface="+mn-cs"/>
              </a:rPr>
              <a:t>Best4Soil a reçu un financement du </a:t>
            </a:r>
            <a:r>
              <a:rPr lang="en-US" sz="656" b="0" i="0" kern="1200" dirty="0" err="1">
                <a:solidFill>
                  <a:schemeClr val="bg1"/>
                </a:solidFill>
                <a:effectLst/>
                <a:latin typeface="Avenir" panose="020B0503020203020204" pitchFamily="34" charset="0"/>
                <a:ea typeface="+mn-ea"/>
                <a:cs typeface="+mn-cs"/>
              </a:rPr>
              <a:t>programme </a:t>
            </a:r>
            <a:r>
              <a:rPr lang="en-US" sz="656" b="0" i="0" kern="1200" dirty="0">
                <a:solidFill>
                  <a:schemeClr val="bg1"/>
                </a:solidFill>
                <a:effectLst/>
                <a:latin typeface="Avenir" panose="020B0503020203020204" pitchFamily="34" charset="0"/>
                <a:ea typeface="+mn-ea"/>
                <a:cs typeface="+mn-cs"/>
              </a:rPr>
              <a:t>Horizon 2020 de l'Union européenne en tant qu'action de coordination et de soutien, sous l'AG n° 817696.</a:t>
            </a:r>
            <a:endParaRPr lang="de-AT" sz="656" dirty="0">
              <a:solidFill>
                <a:schemeClr val="bg1"/>
              </a:solidFill>
              <a:latin typeface="Avenir" panose="020B0503020203020204" pitchFamily="34" charset="0"/>
            </a:endParaRPr>
          </a:p>
        </p:txBody>
      </p:sp>
    </p:spTree>
    <p:extLst>
      <p:ext uri="{BB962C8B-B14F-4D97-AF65-F5344CB8AC3E}">
        <p14:creationId xmlns:p14="http://schemas.microsoft.com/office/powerpoint/2010/main" val="73378135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Lst>
  <p:txStyles>
    <p:titleStyle>
      <a:lvl1pPr algn="l" defTabSz="68575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5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9" indent="-171438" algn="l" defTabSz="68575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4"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9"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15"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90"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66"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41" indent="-171438" algn="l" defTabSz="68575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1" rtl="0" eaLnBrk="1" latinLnBrk="0" hangingPunct="1">
        <a:defRPr sz="1350" kern="1200">
          <a:solidFill>
            <a:schemeClr val="tx1"/>
          </a:solidFill>
          <a:latin typeface="+mn-lt"/>
          <a:ea typeface="+mn-ea"/>
          <a:cs typeface="+mn-cs"/>
        </a:defRPr>
      </a:lvl1pPr>
      <a:lvl2pPr marL="342875" algn="l" defTabSz="685751" rtl="0" eaLnBrk="1" latinLnBrk="0" hangingPunct="1">
        <a:defRPr sz="1350" kern="1200">
          <a:solidFill>
            <a:schemeClr val="tx1"/>
          </a:solidFill>
          <a:latin typeface="+mn-lt"/>
          <a:ea typeface="+mn-ea"/>
          <a:cs typeface="+mn-cs"/>
        </a:defRPr>
      </a:lvl2pPr>
      <a:lvl3pPr marL="685751" algn="l" defTabSz="685751" rtl="0" eaLnBrk="1" latinLnBrk="0" hangingPunct="1">
        <a:defRPr sz="1350" kern="1200">
          <a:solidFill>
            <a:schemeClr val="tx1"/>
          </a:solidFill>
          <a:latin typeface="+mn-lt"/>
          <a:ea typeface="+mn-ea"/>
          <a:cs typeface="+mn-cs"/>
        </a:defRPr>
      </a:lvl3pPr>
      <a:lvl4pPr marL="1028626" algn="l" defTabSz="685751" rtl="0" eaLnBrk="1" latinLnBrk="0" hangingPunct="1">
        <a:defRPr sz="1350" kern="1200">
          <a:solidFill>
            <a:schemeClr val="tx1"/>
          </a:solidFill>
          <a:latin typeface="+mn-lt"/>
          <a:ea typeface="+mn-ea"/>
          <a:cs typeface="+mn-cs"/>
        </a:defRPr>
      </a:lvl4pPr>
      <a:lvl5pPr marL="1371502" algn="l" defTabSz="685751" rtl="0" eaLnBrk="1" latinLnBrk="0" hangingPunct="1">
        <a:defRPr sz="1350" kern="1200">
          <a:solidFill>
            <a:schemeClr val="tx1"/>
          </a:solidFill>
          <a:latin typeface="+mn-lt"/>
          <a:ea typeface="+mn-ea"/>
          <a:cs typeface="+mn-cs"/>
        </a:defRPr>
      </a:lvl5pPr>
      <a:lvl6pPr marL="1714377" algn="l" defTabSz="685751" rtl="0" eaLnBrk="1" latinLnBrk="0" hangingPunct="1">
        <a:defRPr sz="1350" kern="1200">
          <a:solidFill>
            <a:schemeClr val="tx1"/>
          </a:solidFill>
          <a:latin typeface="+mn-lt"/>
          <a:ea typeface="+mn-ea"/>
          <a:cs typeface="+mn-cs"/>
        </a:defRPr>
      </a:lvl6pPr>
      <a:lvl7pPr marL="2057253" algn="l" defTabSz="685751" rtl="0" eaLnBrk="1" latinLnBrk="0" hangingPunct="1">
        <a:defRPr sz="1350" kern="1200">
          <a:solidFill>
            <a:schemeClr val="tx1"/>
          </a:solidFill>
          <a:latin typeface="+mn-lt"/>
          <a:ea typeface="+mn-ea"/>
          <a:cs typeface="+mn-cs"/>
        </a:defRPr>
      </a:lvl7pPr>
      <a:lvl8pPr marL="2400128" algn="l" defTabSz="685751" rtl="0" eaLnBrk="1" latinLnBrk="0" hangingPunct="1">
        <a:defRPr sz="1350" kern="1200">
          <a:solidFill>
            <a:schemeClr val="tx1"/>
          </a:solidFill>
          <a:latin typeface="+mn-lt"/>
          <a:ea typeface="+mn-ea"/>
          <a:cs typeface="+mn-cs"/>
        </a:defRPr>
      </a:lvl8pPr>
      <a:lvl9pPr marL="2743004" algn="l" defTabSz="68575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54.jpeg"/><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47.pn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xml"/><Relationship Id="rId7" Type="http://schemas.openxmlformats.org/officeDocument/2006/relationships/image" Target="../media/image27.jpe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47.pn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docshapegroup227">
            <a:extLst>
              <a:ext uri="{FF2B5EF4-FFF2-40B4-BE49-F238E27FC236}">
                <a16:creationId xmlns:a16="http://schemas.microsoft.com/office/drawing/2014/main" id="{A0555FEE-EFCF-444F-A48F-E875BD596C4A}"/>
              </a:ext>
            </a:extLst>
          </p:cNvPr>
          <p:cNvGrpSpPr>
            <a:grpSpLocks/>
          </p:cNvGrpSpPr>
          <p:nvPr/>
        </p:nvGrpSpPr>
        <p:grpSpPr bwMode="auto">
          <a:xfrm>
            <a:off x="5679129" y="1695175"/>
            <a:ext cx="3368129" cy="3443300"/>
            <a:chOff x="6151" y="69"/>
            <a:chExt cx="5755" cy="6557"/>
          </a:xfrm>
        </p:grpSpPr>
        <p:sp>
          <p:nvSpPr>
            <p:cNvPr id="16" name="docshape228">
              <a:extLst>
                <a:ext uri="{FF2B5EF4-FFF2-40B4-BE49-F238E27FC236}">
                  <a16:creationId xmlns:a16="http://schemas.microsoft.com/office/drawing/2014/main" id="{CE014459-F6D1-47C4-AB83-B3658DD1E8AC}"/>
                </a:ext>
              </a:extLst>
            </p:cNvPr>
            <p:cNvSpPr>
              <a:spLocks/>
            </p:cNvSpPr>
            <p:nvPr/>
          </p:nvSpPr>
          <p:spPr bwMode="auto">
            <a:xfrm>
              <a:off x="6151" y="69"/>
              <a:ext cx="5755" cy="3279"/>
            </a:xfrm>
            <a:custGeom>
              <a:avLst/>
              <a:gdLst>
                <a:gd name="T0" fmla="+- 0 9353 6151"/>
                <a:gd name="T1" fmla="*/ T0 w 5755"/>
                <a:gd name="T2" fmla="+- 0 70 69"/>
                <a:gd name="T3" fmla="*/ 70 h 3279"/>
                <a:gd name="T4" fmla="+- 0 9202 6151"/>
                <a:gd name="T5" fmla="*/ T4 w 5755"/>
                <a:gd name="T6" fmla="+- 0 77 69"/>
                <a:gd name="T7" fmla="*/ 77 h 3279"/>
                <a:gd name="T8" fmla="+- 0 9052 6151"/>
                <a:gd name="T9" fmla="*/ T8 w 5755"/>
                <a:gd name="T10" fmla="+- 0 91 69"/>
                <a:gd name="T11" fmla="*/ 91 h 3279"/>
                <a:gd name="T12" fmla="+- 0 8905 6151"/>
                <a:gd name="T13" fmla="*/ T12 w 5755"/>
                <a:gd name="T14" fmla="+- 0 111 69"/>
                <a:gd name="T15" fmla="*/ 111 h 3279"/>
                <a:gd name="T16" fmla="+- 0 8760 6151"/>
                <a:gd name="T17" fmla="*/ T16 w 5755"/>
                <a:gd name="T18" fmla="+- 0 138 69"/>
                <a:gd name="T19" fmla="*/ 138 h 3279"/>
                <a:gd name="T20" fmla="+- 0 8617 6151"/>
                <a:gd name="T21" fmla="*/ T20 w 5755"/>
                <a:gd name="T22" fmla="+- 0 171 69"/>
                <a:gd name="T23" fmla="*/ 171 h 3279"/>
                <a:gd name="T24" fmla="+- 0 8476 6151"/>
                <a:gd name="T25" fmla="*/ T24 w 5755"/>
                <a:gd name="T26" fmla="+- 0 210 69"/>
                <a:gd name="T27" fmla="*/ 210 h 3279"/>
                <a:gd name="T28" fmla="+- 0 8338 6151"/>
                <a:gd name="T29" fmla="*/ T28 w 5755"/>
                <a:gd name="T30" fmla="+- 0 255 69"/>
                <a:gd name="T31" fmla="*/ 255 h 3279"/>
                <a:gd name="T32" fmla="+- 0 8203 6151"/>
                <a:gd name="T33" fmla="*/ T32 w 5755"/>
                <a:gd name="T34" fmla="+- 0 306 69"/>
                <a:gd name="T35" fmla="*/ 306 h 3279"/>
                <a:gd name="T36" fmla="+- 0 8071 6151"/>
                <a:gd name="T37" fmla="*/ T36 w 5755"/>
                <a:gd name="T38" fmla="+- 0 363 69"/>
                <a:gd name="T39" fmla="*/ 363 h 3279"/>
                <a:gd name="T40" fmla="+- 0 7942 6151"/>
                <a:gd name="T41" fmla="*/ T40 w 5755"/>
                <a:gd name="T42" fmla="+- 0 425 69"/>
                <a:gd name="T43" fmla="*/ 425 h 3279"/>
                <a:gd name="T44" fmla="+- 0 7816 6151"/>
                <a:gd name="T45" fmla="*/ T44 w 5755"/>
                <a:gd name="T46" fmla="+- 0 493 69"/>
                <a:gd name="T47" fmla="*/ 493 h 3279"/>
                <a:gd name="T48" fmla="+- 0 7693 6151"/>
                <a:gd name="T49" fmla="*/ T48 w 5755"/>
                <a:gd name="T50" fmla="+- 0 566 69"/>
                <a:gd name="T51" fmla="*/ 566 h 3279"/>
                <a:gd name="T52" fmla="+- 0 7574 6151"/>
                <a:gd name="T53" fmla="*/ T52 w 5755"/>
                <a:gd name="T54" fmla="+- 0 644 69"/>
                <a:gd name="T55" fmla="*/ 644 h 3279"/>
                <a:gd name="T56" fmla="+- 0 7459 6151"/>
                <a:gd name="T57" fmla="*/ T56 w 5755"/>
                <a:gd name="T58" fmla="+- 0 727 69"/>
                <a:gd name="T59" fmla="*/ 727 h 3279"/>
                <a:gd name="T60" fmla="+- 0 7348 6151"/>
                <a:gd name="T61" fmla="*/ T60 w 5755"/>
                <a:gd name="T62" fmla="+- 0 815 69"/>
                <a:gd name="T63" fmla="*/ 815 h 3279"/>
                <a:gd name="T64" fmla="+- 0 7240 6151"/>
                <a:gd name="T65" fmla="*/ T64 w 5755"/>
                <a:gd name="T66" fmla="+- 0 908 69"/>
                <a:gd name="T67" fmla="*/ 908 h 3279"/>
                <a:gd name="T68" fmla="+- 0 7137 6151"/>
                <a:gd name="T69" fmla="*/ T68 w 5755"/>
                <a:gd name="T70" fmla="+- 0 1005 69"/>
                <a:gd name="T71" fmla="*/ 1005 h 3279"/>
                <a:gd name="T72" fmla="+- 0 7037 6151"/>
                <a:gd name="T73" fmla="*/ T72 w 5755"/>
                <a:gd name="T74" fmla="+- 0 1106 69"/>
                <a:gd name="T75" fmla="*/ 1106 h 3279"/>
                <a:gd name="T76" fmla="+- 0 6943 6151"/>
                <a:gd name="T77" fmla="*/ T76 w 5755"/>
                <a:gd name="T78" fmla="+- 0 1211 69"/>
                <a:gd name="T79" fmla="*/ 1211 h 3279"/>
                <a:gd name="T80" fmla="+- 0 6852 6151"/>
                <a:gd name="T81" fmla="*/ T80 w 5755"/>
                <a:gd name="T82" fmla="+- 0 1321 69"/>
                <a:gd name="T83" fmla="*/ 1321 h 3279"/>
                <a:gd name="T84" fmla="+- 0 6767 6151"/>
                <a:gd name="T85" fmla="*/ T84 w 5755"/>
                <a:gd name="T86" fmla="+- 0 1435 69"/>
                <a:gd name="T87" fmla="*/ 1435 h 3279"/>
                <a:gd name="T88" fmla="+- 0 6686 6151"/>
                <a:gd name="T89" fmla="*/ T88 w 5755"/>
                <a:gd name="T90" fmla="+- 0 1552 69"/>
                <a:gd name="T91" fmla="*/ 1552 h 3279"/>
                <a:gd name="T92" fmla="+- 0 6611 6151"/>
                <a:gd name="T93" fmla="*/ T92 w 5755"/>
                <a:gd name="T94" fmla="+- 0 1673 69"/>
                <a:gd name="T95" fmla="*/ 1673 h 3279"/>
                <a:gd name="T96" fmla="+- 0 6540 6151"/>
                <a:gd name="T97" fmla="*/ T96 w 5755"/>
                <a:gd name="T98" fmla="+- 0 1797 69"/>
                <a:gd name="T99" fmla="*/ 1797 h 3279"/>
                <a:gd name="T100" fmla="+- 0 6475 6151"/>
                <a:gd name="T101" fmla="*/ T100 w 5755"/>
                <a:gd name="T102" fmla="+- 0 1924 69"/>
                <a:gd name="T103" fmla="*/ 1924 h 3279"/>
                <a:gd name="T104" fmla="+- 0 6416 6151"/>
                <a:gd name="T105" fmla="*/ T104 w 5755"/>
                <a:gd name="T106" fmla="+- 0 2055 69"/>
                <a:gd name="T107" fmla="*/ 2055 h 3279"/>
                <a:gd name="T108" fmla="+- 0 6362 6151"/>
                <a:gd name="T109" fmla="*/ T108 w 5755"/>
                <a:gd name="T110" fmla="+- 0 2189 69"/>
                <a:gd name="T111" fmla="*/ 2189 h 3279"/>
                <a:gd name="T112" fmla="+- 0 6314 6151"/>
                <a:gd name="T113" fmla="*/ T112 w 5755"/>
                <a:gd name="T114" fmla="+- 0 2325 69"/>
                <a:gd name="T115" fmla="*/ 2325 h 3279"/>
                <a:gd name="T116" fmla="+- 0 6272 6151"/>
                <a:gd name="T117" fmla="*/ T116 w 5755"/>
                <a:gd name="T118" fmla="+- 0 2464 69"/>
                <a:gd name="T119" fmla="*/ 2464 h 3279"/>
                <a:gd name="T120" fmla="+- 0 6235 6151"/>
                <a:gd name="T121" fmla="*/ T120 w 5755"/>
                <a:gd name="T122" fmla="+- 0 2606 69"/>
                <a:gd name="T123" fmla="*/ 2606 h 3279"/>
                <a:gd name="T124" fmla="+- 0 6205 6151"/>
                <a:gd name="T125" fmla="*/ T124 w 5755"/>
                <a:gd name="T126" fmla="+- 0 2750 69"/>
                <a:gd name="T127" fmla="*/ 2750 h 3279"/>
                <a:gd name="T128" fmla="+- 0 6182 6151"/>
                <a:gd name="T129" fmla="*/ T128 w 5755"/>
                <a:gd name="T130" fmla="+- 0 2897 69"/>
                <a:gd name="T131" fmla="*/ 2897 h 3279"/>
                <a:gd name="T132" fmla="+- 0 6165 6151"/>
                <a:gd name="T133" fmla="*/ T132 w 5755"/>
                <a:gd name="T134" fmla="+- 0 3045 69"/>
                <a:gd name="T135" fmla="*/ 3045 h 3279"/>
                <a:gd name="T136" fmla="+- 0 6155 6151"/>
                <a:gd name="T137" fmla="*/ T136 w 5755"/>
                <a:gd name="T138" fmla="+- 0 3195 69"/>
                <a:gd name="T139" fmla="*/ 3195 h 3279"/>
                <a:gd name="T140" fmla="+- 0 6151 6151"/>
                <a:gd name="T141" fmla="*/ T140 w 5755"/>
                <a:gd name="T142" fmla="+- 0 3348 69"/>
                <a:gd name="T143" fmla="*/ 3348 h 3279"/>
                <a:gd name="T144" fmla="+- 0 11905 6151"/>
                <a:gd name="T145" fmla="*/ T144 w 5755"/>
                <a:gd name="T146" fmla="+- 0 1199 69"/>
                <a:gd name="T147" fmla="*/ 1199 h 3279"/>
                <a:gd name="T148" fmla="+- 0 11821 6151"/>
                <a:gd name="T149" fmla="*/ T148 w 5755"/>
                <a:gd name="T150" fmla="+- 0 1106 69"/>
                <a:gd name="T151" fmla="*/ 1106 h 3279"/>
                <a:gd name="T152" fmla="+- 0 11722 6151"/>
                <a:gd name="T153" fmla="*/ T152 w 5755"/>
                <a:gd name="T154" fmla="+- 0 1005 69"/>
                <a:gd name="T155" fmla="*/ 1005 h 3279"/>
                <a:gd name="T156" fmla="+- 0 11619 6151"/>
                <a:gd name="T157" fmla="*/ T156 w 5755"/>
                <a:gd name="T158" fmla="+- 0 908 69"/>
                <a:gd name="T159" fmla="*/ 908 h 3279"/>
                <a:gd name="T160" fmla="+- 0 11511 6151"/>
                <a:gd name="T161" fmla="*/ T160 w 5755"/>
                <a:gd name="T162" fmla="+- 0 815 69"/>
                <a:gd name="T163" fmla="*/ 815 h 3279"/>
                <a:gd name="T164" fmla="+- 0 11400 6151"/>
                <a:gd name="T165" fmla="*/ T164 w 5755"/>
                <a:gd name="T166" fmla="+- 0 727 69"/>
                <a:gd name="T167" fmla="*/ 727 h 3279"/>
                <a:gd name="T168" fmla="+- 0 11284 6151"/>
                <a:gd name="T169" fmla="*/ T168 w 5755"/>
                <a:gd name="T170" fmla="+- 0 644 69"/>
                <a:gd name="T171" fmla="*/ 644 h 3279"/>
                <a:gd name="T172" fmla="+- 0 11165 6151"/>
                <a:gd name="T173" fmla="*/ T172 w 5755"/>
                <a:gd name="T174" fmla="+- 0 566 69"/>
                <a:gd name="T175" fmla="*/ 566 h 3279"/>
                <a:gd name="T176" fmla="+- 0 11043 6151"/>
                <a:gd name="T177" fmla="*/ T176 w 5755"/>
                <a:gd name="T178" fmla="+- 0 493 69"/>
                <a:gd name="T179" fmla="*/ 493 h 3279"/>
                <a:gd name="T180" fmla="+- 0 10917 6151"/>
                <a:gd name="T181" fmla="*/ T180 w 5755"/>
                <a:gd name="T182" fmla="+- 0 425 69"/>
                <a:gd name="T183" fmla="*/ 425 h 3279"/>
                <a:gd name="T184" fmla="+- 0 10788 6151"/>
                <a:gd name="T185" fmla="*/ T184 w 5755"/>
                <a:gd name="T186" fmla="+- 0 363 69"/>
                <a:gd name="T187" fmla="*/ 363 h 3279"/>
                <a:gd name="T188" fmla="+- 0 10655 6151"/>
                <a:gd name="T189" fmla="*/ T188 w 5755"/>
                <a:gd name="T190" fmla="+- 0 306 69"/>
                <a:gd name="T191" fmla="*/ 306 h 3279"/>
                <a:gd name="T192" fmla="+- 0 10520 6151"/>
                <a:gd name="T193" fmla="*/ T192 w 5755"/>
                <a:gd name="T194" fmla="+- 0 255 69"/>
                <a:gd name="T195" fmla="*/ 255 h 3279"/>
                <a:gd name="T196" fmla="+- 0 10382 6151"/>
                <a:gd name="T197" fmla="*/ T196 w 5755"/>
                <a:gd name="T198" fmla="+- 0 210 69"/>
                <a:gd name="T199" fmla="*/ 210 h 3279"/>
                <a:gd name="T200" fmla="+- 0 10242 6151"/>
                <a:gd name="T201" fmla="*/ T200 w 5755"/>
                <a:gd name="T202" fmla="+- 0 171 69"/>
                <a:gd name="T203" fmla="*/ 171 h 3279"/>
                <a:gd name="T204" fmla="+- 0 10099 6151"/>
                <a:gd name="T205" fmla="*/ T204 w 5755"/>
                <a:gd name="T206" fmla="+- 0 138 69"/>
                <a:gd name="T207" fmla="*/ 138 h 3279"/>
                <a:gd name="T208" fmla="+- 0 9954 6151"/>
                <a:gd name="T209" fmla="*/ T208 w 5755"/>
                <a:gd name="T210" fmla="+- 0 111 69"/>
                <a:gd name="T211" fmla="*/ 111 h 3279"/>
                <a:gd name="T212" fmla="+- 0 9806 6151"/>
                <a:gd name="T213" fmla="*/ T212 w 5755"/>
                <a:gd name="T214" fmla="+- 0 91 69"/>
                <a:gd name="T215" fmla="*/ 91 h 3279"/>
                <a:gd name="T216" fmla="+- 0 9657 6151"/>
                <a:gd name="T217" fmla="*/ T216 w 5755"/>
                <a:gd name="T218" fmla="+- 0 77 69"/>
                <a:gd name="T219" fmla="*/ 77 h 3279"/>
                <a:gd name="T220" fmla="+- 0 9506 6151"/>
                <a:gd name="T221" fmla="*/ T220 w 5755"/>
                <a:gd name="T222" fmla="+- 0 70 69"/>
                <a:gd name="T223" fmla="*/ 70 h 32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5755" h="3279">
                  <a:moveTo>
                    <a:pt x="3278" y="0"/>
                  </a:moveTo>
                  <a:lnTo>
                    <a:pt x="3202" y="1"/>
                  </a:lnTo>
                  <a:lnTo>
                    <a:pt x="3126" y="4"/>
                  </a:lnTo>
                  <a:lnTo>
                    <a:pt x="3051" y="8"/>
                  </a:lnTo>
                  <a:lnTo>
                    <a:pt x="2976" y="14"/>
                  </a:lnTo>
                  <a:lnTo>
                    <a:pt x="2901" y="22"/>
                  </a:lnTo>
                  <a:lnTo>
                    <a:pt x="2827" y="31"/>
                  </a:lnTo>
                  <a:lnTo>
                    <a:pt x="2754" y="42"/>
                  </a:lnTo>
                  <a:lnTo>
                    <a:pt x="2681" y="55"/>
                  </a:lnTo>
                  <a:lnTo>
                    <a:pt x="2609" y="69"/>
                  </a:lnTo>
                  <a:lnTo>
                    <a:pt x="2537" y="85"/>
                  </a:lnTo>
                  <a:lnTo>
                    <a:pt x="2466" y="102"/>
                  </a:lnTo>
                  <a:lnTo>
                    <a:pt x="2395" y="121"/>
                  </a:lnTo>
                  <a:lnTo>
                    <a:pt x="2325" y="141"/>
                  </a:lnTo>
                  <a:lnTo>
                    <a:pt x="2256" y="163"/>
                  </a:lnTo>
                  <a:lnTo>
                    <a:pt x="2187" y="186"/>
                  </a:lnTo>
                  <a:lnTo>
                    <a:pt x="2119" y="211"/>
                  </a:lnTo>
                  <a:lnTo>
                    <a:pt x="2052" y="237"/>
                  </a:lnTo>
                  <a:lnTo>
                    <a:pt x="1986" y="265"/>
                  </a:lnTo>
                  <a:lnTo>
                    <a:pt x="1920" y="294"/>
                  </a:lnTo>
                  <a:lnTo>
                    <a:pt x="1855" y="325"/>
                  </a:lnTo>
                  <a:lnTo>
                    <a:pt x="1791" y="356"/>
                  </a:lnTo>
                  <a:lnTo>
                    <a:pt x="1728" y="390"/>
                  </a:lnTo>
                  <a:lnTo>
                    <a:pt x="1665" y="424"/>
                  </a:lnTo>
                  <a:lnTo>
                    <a:pt x="1603" y="460"/>
                  </a:lnTo>
                  <a:lnTo>
                    <a:pt x="1542" y="497"/>
                  </a:lnTo>
                  <a:lnTo>
                    <a:pt x="1483" y="536"/>
                  </a:lnTo>
                  <a:lnTo>
                    <a:pt x="1423" y="575"/>
                  </a:lnTo>
                  <a:lnTo>
                    <a:pt x="1365" y="616"/>
                  </a:lnTo>
                  <a:lnTo>
                    <a:pt x="1308" y="658"/>
                  </a:lnTo>
                  <a:lnTo>
                    <a:pt x="1252" y="702"/>
                  </a:lnTo>
                  <a:lnTo>
                    <a:pt x="1197" y="746"/>
                  </a:lnTo>
                  <a:lnTo>
                    <a:pt x="1142" y="792"/>
                  </a:lnTo>
                  <a:lnTo>
                    <a:pt x="1089" y="839"/>
                  </a:lnTo>
                  <a:lnTo>
                    <a:pt x="1037" y="887"/>
                  </a:lnTo>
                  <a:lnTo>
                    <a:pt x="986" y="936"/>
                  </a:lnTo>
                  <a:lnTo>
                    <a:pt x="935" y="986"/>
                  </a:lnTo>
                  <a:lnTo>
                    <a:pt x="886" y="1037"/>
                  </a:lnTo>
                  <a:lnTo>
                    <a:pt x="838" y="1089"/>
                  </a:lnTo>
                  <a:lnTo>
                    <a:pt x="792" y="1142"/>
                  </a:lnTo>
                  <a:lnTo>
                    <a:pt x="746" y="1197"/>
                  </a:lnTo>
                  <a:lnTo>
                    <a:pt x="701" y="1252"/>
                  </a:lnTo>
                  <a:lnTo>
                    <a:pt x="658" y="1308"/>
                  </a:lnTo>
                  <a:lnTo>
                    <a:pt x="616" y="1366"/>
                  </a:lnTo>
                  <a:lnTo>
                    <a:pt x="575" y="1424"/>
                  </a:lnTo>
                  <a:lnTo>
                    <a:pt x="535" y="1483"/>
                  </a:lnTo>
                  <a:lnTo>
                    <a:pt x="497" y="1543"/>
                  </a:lnTo>
                  <a:lnTo>
                    <a:pt x="460" y="1604"/>
                  </a:lnTo>
                  <a:lnTo>
                    <a:pt x="424" y="1665"/>
                  </a:lnTo>
                  <a:lnTo>
                    <a:pt x="389" y="1728"/>
                  </a:lnTo>
                  <a:lnTo>
                    <a:pt x="356" y="1791"/>
                  </a:lnTo>
                  <a:lnTo>
                    <a:pt x="324" y="1855"/>
                  </a:lnTo>
                  <a:lnTo>
                    <a:pt x="294" y="1920"/>
                  </a:lnTo>
                  <a:lnTo>
                    <a:pt x="265" y="1986"/>
                  </a:lnTo>
                  <a:lnTo>
                    <a:pt x="237" y="2052"/>
                  </a:lnTo>
                  <a:lnTo>
                    <a:pt x="211" y="2120"/>
                  </a:lnTo>
                  <a:lnTo>
                    <a:pt x="186" y="2188"/>
                  </a:lnTo>
                  <a:lnTo>
                    <a:pt x="163" y="2256"/>
                  </a:lnTo>
                  <a:lnTo>
                    <a:pt x="141" y="2325"/>
                  </a:lnTo>
                  <a:lnTo>
                    <a:pt x="121" y="2395"/>
                  </a:lnTo>
                  <a:lnTo>
                    <a:pt x="102" y="2466"/>
                  </a:lnTo>
                  <a:lnTo>
                    <a:pt x="84" y="2537"/>
                  </a:lnTo>
                  <a:lnTo>
                    <a:pt x="69" y="2609"/>
                  </a:lnTo>
                  <a:lnTo>
                    <a:pt x="54" y="2681"/>
                  </a:lnTo>
                  <a:lnTo>
                    <a:pt x="42" y="2754"/>
                  </a:lnTo>
                  <a:lnTo>
                    <a:pt x="31" y="2828"/>
                  </a:lnTo>
                  <a:lnTo>
                    <a:pt x="22" y="2902"/>
                  </a:lnTo>
                  <a:lnTo>
                    <a:pt x="14" y="2976"/>
                  </a:lnTo>
                  <a:lnTo>
                    <a:pt x="8" y="3051"/>
                  </a:lnTo>
                  <a:lnTo>
                    <a:pt x="4" y="3126"/>
                  </a:lnTo>
                  <a:lnTo>
                    <a:pt x="1" y="3202"/>
                  </a:lnTo>
                  <a:lnTo>
                    <a:pt x="0" y="3279"/>
                  </a:lnTo>
                  <a:lnTo>
                    <a:pt x="5754" y="3279"/>
                  </a:lnTo>
                  <a:lnTo>
                    <a:pt x="5754" y="1130"/>
                  </a:lnTo>
                  <a:lnTo>
                    <a:pt x="5718" y="1089"/>
                  </a:lnTo>
                  <a:lnTo>
                    <a:pt x="5670" y="1037"/>
                  </a:lnTo>
                  <a:lnTo>
                    <a:pt x="5621" y="986"/>
                  </a:lnTo>
                  <a:lnTo>
                    <a:pt x="5571" y="936"/>
                  </a:lnTo>
                  <a:lnTo>
                    <a:pt x="5520" y="887"/>
                  </a:lnTo>
                  <a:lnTo>
                    <a:pt x="5468" y="839"/>
                  </a:lnTo>
                  <a:lnTo>
                    <a:pt x="5414" y="792"/>
                  </a:lnTo>
                  <a:lnTo>
                    <a:pt x="5360" y="746"/>
                  </a:lnTo>
                  <a:lnTo>
                    <a:pt x="5305" y="702"/>
                  </a:lnTo>
                  <a:lnTo>
                    <a:pt x="5249" y="658"/>
                  </a:lnTo>
                  <a:lnTo>
                    <a:pt x="5191" y="616"/>
                  </a:lnTo>
                  <a:lnTo>
                    <a:pt x="5133" y="575"/>
                  </a:lnTo>
                  <a:lnTo>
                    <a:pt x="5074" y="536"/>
                  </a:lnTo>
                  <a:lnTo>
                    <a:pt x="5014" y="497"/>
                  </a:lnTo>
                  <a:lnTo>
                    <a:pt x="4953" y="460"/>
                  </a:lnTo>
                  <a:lnTo>
                    <a:pt x="4892" y="424"/>
                  </a:lnTo>
                  <a:lnTo>
                    <a:pt x="4829" y="390"/>
                  </a:lnTo>
                  <a:lnTo>
                    <a:pt x="4766" y="356"/>
                  </a:lnTo>
                  <a:lnTo>
                    <a:pt x="4702" y="325"/>
                  </a:lnTo>
                  <a:lnTo>
                    <a:pt x="4637" y="294"/>
                  </a:lnTo>
                  <a:lnTo>
                    <a:pt x="4571" y="265"/>
                  </a:lnTo>
                  <a:lnTo>
                    <a:pt x="4504" y="237"/>
                  </a:lnTo>
                  <a:lnTo>
                    <a:pt x="4437" y="211"/>
                  </a:lnTo>
                  <a:lnTo>
                    <a:pt x="4369" y="186"/>
                  </a:lnTo>
                  <a:lnTo>
                    <a:pt x="4301" y="163"/>
                  </a:lnTo>
                  <a:lnTo>
                    <a:pt x="4231" y="141"/>
                  </a:lnTo>
                  <a:lnTo>
                    <a:pt x="4162" y="121"/>
                  </a:lnTo>
                  <a:lnTo>
                    <a:pt x="4091" y="102"/>
                  </a:lnTo>
                  <a:lnTo>
                    <a:pt x="4020" y="85"/>
                  </a:lnTo>
                  <a:lnTo>
                    <a:pt x="3948" y="69"/>
                  </a:lnTo>
                  <a:lnTo>
                    <a:pt x="3876" y="55"/>
                  </a:lnTo>
                  <a:lnTo>
                    <a:pt x="3803" y="42"/>
                  </a:lnTo>
                  <a:lnTo>
                    <a:pt x="3729" y="31"/>
                  </a:lnTo>
                  <a:lnTo>
                    <a:pt x="3655" y="22"/>
                  </a:lnTo>
                  <a:lnTo>
                    <a:pt x="3581" y="14"/>
                  </a:lnTo>
                  <a:lnTo>
                    <a:pt x="3506" y="8"/>
                  </a:lnTo>
                  <a:lnTo>
                    <a:pt x="3431" y="4"/>
                  </a:lnTo>
                  <a:lnTo>
                    <a:pt x="3355" y="1"/>
                  </a:lnTo>
                  <a:lnTo>
                    <a:pt x="3278" y="0"/>
                  </a:lnTo>
                  <a:close/>
                </a:path>
              </a:pathLst>
            </a:custGeom>
            <a:solidFill>
              <a:srgbClr val="32B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172"/>
                </a:solidFill>
                <a:effectLst/>
                <a:uLnTx/>
                <a:uFillTx/>
              </a:endParaRPr>
            </a:p>
          </p:txBody>
        </p:sp>
        <p:pic>
          <p:nvPicPr>
            <p:cNvPr id="17" name="docshape229">
              <a:extLst>
                <a:ext uri="{FF2B5EF4-FFF2-40B4-BE49-F238E27FC236}">
                  <a16:creationId xmlns:a16="http://schemas.microsoft.com/office/drawing/2014/main" id="{032C9CA1-6129-40B2-8586-8E9745755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 y="3347"/>
              <a:ext cx="2162"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docshape230">
              <a:extLst>
                <a:ext uri="{FF2B5EF4-FFF2-40B4-BE49-F238E27FC236}">
                  <a16:creationId xmlns:a16="http://schemas.microsoft.com/office/drawing/2014/main" id="{677B7A35-5641-4541-9D73-262DFCA61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6" y="3347"/>
              <a:ext cx="1440"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docshape231">
              <a:extLst>
                <a:ext uri="{FF2B5EF4-FFF2-40B4-BE49-F238E27FC236}">
                  <a16:creationId xmlns:a16="http://schemas.microsoft.com/office/drawing/2014/main" id="{CFB7A1E6-F082-4F5B-A274-510DC22A9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 y="4454"/>
              <a:ext cx="727"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docshape232">
              <a:extLst>
                <a:ext uri="{FF2B5EF4-FFF2-40B4-BE49-F238E27FC236}">
                  <a16:creationId xmlns:a16="http://schemas.microsoft.com/office/drawing/2014/main" id="{6BD30F74-2C6C-4EAC-9898-90CDE29A8D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 y="4530"/>
              <a:ext cx="730"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ocshape233">
              <a:extLst>
                <a:ext uri="{FF2B5EF4-FFF2-40B4-BE49-F238E27FC236}">
                  <a16:creationId xmlns:a16="http://schemas.microsoft.com/office/drawing/2014/main" id="{4A10406A-5BC5-49D7-B2E7-D4085BBD9C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4" y="4874"/>
              <a:ext cx="727"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docshape234">
              <a:extLst>
                <a:ext uri="{FF2B5EF4-FFF2-40B4-BE49-F238E27FC236}">
                  <a16:creationId xmlns:a16="http://schemas.microsoft.com/office/drawing/2014/main" id="{9269922B-DDEF-4397-84FE-B9F4817624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9" y="5967"/>
              <a:ext cx="85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docshape235">
              <a:extLst>
                <a:ext uri="{FF2B5EF4-FFF2-40B4-BE49-F238E27FC236}">
                  <a16:creationId xmlns:a16="http://schemas.microsoft.com/office/drawing/2014/main" id="{331BAFD6-B47F-44C0-A0AA-32356387C2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1" y="69"/>
              <a:ext cx="5755" cy="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docshape236">
              <a:extLst>
                <a:ext uri="{FF2B5EF4-FFF2-40B4-BE49-F238E27FC236}">
                  <a16:creationId xmlns:a16="http://schemas.microsoft.com/office/drawing/2014/main" id="{9DB04560-8406-417E-97E4-C75CB39BBC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6" y="1780"/>
              <a:ext cx="1890" cy="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docshape237">
              <a:extLst>
                <a:ext uri="{FF2B5EF4-FFF2-40B4-BE49-F238E27FC236}">
                  <a16:creationId xmlns:a16="http://schemas.microsoft.com/office/drawing/2014/main" id="{7E25DCE9-BEA1-40B0-94D3-5C47518E1C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41" y="1811"/>
              <a:ext cx="1262"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docshape238">
              <a:extLst>
                <a:ext uri="{FF2B5EF4-FFF2-40B4-BE49-F238E27FC236}">
                  <a16:creationId xmlns:a16="http://schemas.microsoft.com/office/drawing/2014/main" id="{E7E5F52E-09BB-4CF1-855B-CC79468FF8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7" y="3666"/>
              <a:ext cx="185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title"/>
          </p:nvPr>
        </p:nvSpPr>
        <p:spPr>
          <a:xfrm>
            <a:off x="1251445" y="339872"/>
            <a:ext cx="7443037" cy="2111372"/>
          </a:xfrm>
        </p:spPr>
        <p:txBody>
          <a:bodyPr>
            <a:normAutofit/>
          </a:bodyPr>
          <a:lstStyle/>
          <a:p>
            <a:r>
              <a:rPr lang="nl-NL" sz="3600" i="1" dirty="0"/>
              <a:t>Tagetes </a:t>
            </a:r>
            <a:r>
              <a:rPr lang="nl-NL" sz="3600" i="1" dirty="0" err="1"/>
              <a:t>patula</a:t>
            </a:r>
            <a:r>
              <a:rPr lang="nl-NL" sz="3600" i="1" dirty="0"/>
              <a:t> </a:t>
            </a:r>
            <a:r>
              <a:rPr lang="nl-NL" sz="3600" dirty="0" smtClean="0"/>
              <a:t>pour la </a:t>
            </a:r>
            <a:r>
              <a:rPr lang="nl-NL" sz="3600" dirty="0" err="1" smtClean="0"/>
              <a:t>lutte</a:t>
            </a:r>
            <a:r>
              <a:rPr lang="nl-NL" sz="3600" dirty="0" smtClean="0"/>
              <a:t/>
            </a:r>
            <a:br>
              <a:rPr lang="nl-NL" sz="3600" dirty="0" smtClean="0"/>
            </a:br>
            <a:r>
              <a:rPr lang="nl-NL" sz="3600" dirty="0" err="1" smtClean="0"/>
              <a:t>contre</a:t>
            </a:r>
            <a:r>
              <a:rPr lang="nl-NL" sz="3600" dirty="0" smtClean="0"/>
              <a:t> </a:t>
            </a:r>
            <a:r>
              <a:rPr lang="nl-NL" sz="3600" i="1" dirty="0" err="1" smtClean="0"/>
              <a:t>Pratylenchus</a:t>
            </a:r>
            <a:r>
              <a:rPr lang="nl-NL" sz="3600" i="1" dirty="0" smtClean="0"/>
              <a:t> </a:t>
            </a:r>
            <a:r>
              <a:rPr lang="nl-NL" sz="3600" i="1" dirty="0"/>
              <a:t>penetrans </a:t>
            </a:r>
            <a:r>
              <a:rPr lang="nl-NL" sz="3600" dirty="0"/>
              <a:t/>
            </a:r>
            <a:br>
              <a:rPr lang="nl-NL" sz="3600" dirty="0"/>
            </a:br>
            <a:r>
              <a:rPr lang="nl-NL" sz="3600" dirty="0"/>
              <a:t>	  dans les </a:t>
            </a:r>
            <a:r>
              <a:rPr lang="nl-NL" sz="3600" dirty="0" err="1"/>
              <a:t>fraises</a:t>
            </a:r>
            <a:r>
              <a:rPr lang="nl-NL" sz="3600" dirty="0"/>
              <a:t> </a:t>
            </a:r>
            <a:r>
              <a:rPr lang="en-GB" sz="3221" b="1" dirty="0"/>
              <a:t/>
            </a:r>
            <a:br>
              <a:rPr lang="en-GB" sz="3221" b="1" dirty="0"/>
            </a:br>
            <a:endParaRPr lang="en-GB" sz="3221" b="1" dirty="0"/>
          </a:p>
        </p:txBody>
      </p:sp>
      <p:sp>
        <p:nvSpPr>
          <p:cNvPr id="5" name="Tijdelijke aanduiding voor tekst 4"/>
          <p:cNvSpPr>
            <a:spLocks noGrp="1"/>
          </p:cNvSpPr>
          <p:nvPr>
            <p:ph type="body" sz="quarter" idx="17"/>
          </p:nvPr>
        </p:nvSpPr>
        <p:spPr>
          <a:xfrm>
            <a:off x="3439886" y="5248475"/>
            <a:ext cx="2239244" cy="777335"/>
          </a:xfrm>
        </p:spPr>
        <p:txBody>
          <a:bodyPr>
            <a:normAutofit fontScale="25000" lnSpcReduction="20000"/>
          </a:bodyPr>
          <a:lstStyle/>
          <a:p>
            <a:pPr algn="ctr"/>
            <a:r>
              <a:rPr lang="en-GB" sz="1193" dirty="0"/>
              <a:t/>
            </a:r>
            <a:br>
              <a:rPr lang="en-GB" sz="1193" dirty="0"/>
            </a:br>
            <a:r>
              <a:rPr lang="en-GB" sz="7200" dirty="0">
                <a:solidFill>
                  <a:schemeClr val="tx1"/>
                </a:solidFill>
              </a:rPr>
              <a:t>Leendert Molendijk</a:t>
            </a:r>
            <a:br>
              <a:rPr lang="en-GB" sz="7200" dirty="0">
                <a:solidFill>
                  <a:schemeClr val="tx1"/>
                </a:solidFill>
              </a:rPr>
            </a:br>
            <a:r>
              <a:rPr lang="en-GB" sz="7200" dirty="0">
                <a:solidFill>
                  <a:schemeClr val="tx1"/>
                </a:solidFill>
              </a:rPr>
              <a:t/>
            </a:r>
            <a:br>
              <a:rPr lang="en-GB" sz="7200" dirty="0">
                <a:solidFill>
                  <a:schemeClr val="tx1"/>
                </a:solidFill>
              </a:rPr>
            </a:br>
            <a:r>
              <a:rPr lang="nl-NL" sz="7200" dirty="0">
                <a:solidFill>
                  <a:schemeClr val="tx1"/>
                </a:solidFill>
              </a:rPr>
              <a:t>2021-06-24</a:t>
            </a:r>
            <a:endParaRPr lang="en-GB" sz="7200" dirty="0">
              <a:solidFill>
                <a:schemeClr val="tx1"/>
              </a:solidFill>
            </a:endParaRPr>
          </a:p>
        </p:txBody>
      </p:sp>
      <p:pic>
        <p:nvPicPr>
          <p:cNvPr id="4" name="Afbeelding 3">
            <a:extLst>
              <a:ext uri="{FF2B5EF4-FFF2-40B4-BE49-F238E27FC236}">
                <a16:creationId xmlns:a16="http://schemas.microsoft.com/office/drawing/2014/main" id="{B90AA701-F8C2-497E-88AB-34153AF116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69244" y="6107783"/>
            <a:ext cx="1978015" cy="587358"/>
          </a:xfrm>
          <a:prstGeom prst="rect">
            <a:avLst/>
          </a:prstGeom>
        </p:spPr>
      </p:pic>
      <p:pic>
        <p:nvPicPr>
          <p:cNvPr id="7" name="Espace réservé pour une image  6"/>
          <p:cNvPicPr>
            <a:picLocks noGrp="1" noChangeAspect="1"/>
          </p:cNvPicPr>
          <p:nvPr>
            <p:ph type="pic" sz="quarter" idx="19"/>
          </p:nvPr>
        </p:nvPicPr>
        <p:blipFill>
          <a:blip r:embed="rId14" cstate="print">
            <a:extLst>
              <a:ext uri="{28A0092B-C50C-407E-A947-70E740481C1C}">
                <a14:useLocalDpi xmlns:a14="http://schemas.microsoft.com/office/drawing/2010/main" val="0"/>
              </a:ext>
            </a:extLst>
          </a:blip>
          <a:srcRect l="12500" r="12500"/>
          <a:stretch>
            <a:fillRect/>
          </a:stretch>
        </p:blipFill>
        <p:spPr>
          <a:xfrm>
            <a:off x="411591" y="1945853"/>
            <a:ext cx="3089696" cy="3089696"/>
          </a:xfrm>
        </p:spPr>
      </p:pic>
    </p:spTree>
    <p:extLst>
      <p:ext uri="{BB962C8B-B14F-4D97-AF65-F5344CB8AC3E}">
        <p14:creationId xmlns:p14="http://schemas.microsoft.com/office/powerpoint/2010/main" val="113662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1" y="344678"/>
            <a:ext cx="8229601" cy="772465"/>
          </a:xfrm>
        </p:spPr>
        <p:txBody>
          <a:bodyPr/>
          <a:lstStyle/>
          <a:p>
            <a:r>
              <a:rPr lang="de-DE" dirty="0"/>
              <a:t>Effet du tagète sur la récolte 2001 </a:t>
            </a:r>
            <a:endParaRPr lang="nl-NL" i="1" dirty="0"/>
          </a:p>
        </p:txBody>
      </p:sp>
      <p:pic>
        <p:nvPicPr>
          <p:cNvPr id="165894"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45622" y="1406881"/>
            <a:ext cx="6264276" cy="3847864"/>
          </a:xfrm>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4" name="Afbeelding 3">
            <a:extLst>
              <a:ext uri="{FF2B5EF4-FFF2-40B4-BE49-F238E27FC236}">
                <a16:creationId xmlns:a16="http://schemas.microsoft.com/office/drawing/2014/main" id="{1CEDE021-DA7A-44DC-AD66-36E1C2684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729" y="4746270"/>
            <a:ext cx="3248271" cy="2111730"/>
          </a:xfrm>
          <a:prstGeom prst="rect">
            <a:avLst/>
          </a:prstGeom>
        </p:spPr>
      </p:pic>
    </p:spTree>
    <p:extLst>
      <p:ext uri="{BB962C8B-B14F-4D97-AF65-F5344CB8AC3E}">
        <p14:creationId xmlns:p14="http://schemas.microsoft.com/office/powerpoint/2010/main" val="107463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72465"/>
          </a:xfrm>
        </p:spPr>
        <p:txBody>
          <a:bodyPr/>
          <a:lstStyle/>
          <a:p>
            <a:r>
              <a:rPr lang="nl-NL" i="1" dirty="0"/>
              <a:t>Tagetes patula </a:t>
            </a:r>
            <a:r>
              <a:rPr lang="nl-NL" dirty="0" err="1"/>
              <a:t>et fraises </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t>11</a:t>
            </a:fld>
            <a:endParaRPr lang="nl-NL" dirty="0"/>
          </a:p>
        </p:txBody>
      </p:sp>
      <p:sp>
        <p:nvSpPr>
          <p:cNvPr id="5" name="Rechthoek 4"/>
          <p:cNvSpPr/>
          <p:nvPr/>
        </p:nvSpPr>
        <p:spPr>
          <a:xfrm>
            <a:off x="725643" y="3299735"/>
            <a:ext cx="8028790" cy="830997"/>
          </a:xfrm>
          <a:prstGeom prst="rect">
            <a:avLst/>
          </a:prstGeom>
        </p:spPr>
        <p:txBody>
          <a:bodyPr wrap="square">
            <a:spAutoFit/>
          </a:bodyPr>
          <a:lstStyle/>
          <a:p>
            <a:r>
              <a:rPr lang="de-DE" sz="1600" i="1" dirty="0"/>
              <a:t>L'effet de T. patula sur les densités de population de P. penetrans a duré plus longtemps que l'effet de la fumigation chimique du sol. Les fraises ont été cultivées pendant 3 années consécutives après T. patula sans dommages du nématode des lésions racinaires. </a:t>
            </a:r>
            <a:endParaRPr lang="nl-NL" sz="1600" i="1" dirty="0"/>
          </a:p>
        </p:txBody>
      </p:sp>
      <p:sp>
        <p:nvSpPr>
          <p:cNvPr id="6" name="Rechthoek 5"/>
          <p:cNvSpPr/>
          <p:nvPr/>
        </p:nvSpPr>
        <p:spPr>
          <a:xfrm>
            <a:off x="5496" y="1753329"/>
            <a:ext cx="7693657" cy="800219"/>
          </a:xfrm>
          <a:prstGeom prst="rect">
            <a:avLst/>
          </a:prstGeom>
        </p:spPr>
        <p:txBody>
          <a:bodyPr wrap="square">
            <a:spAutoFit/>
          </a:bodyPr>
          <a:lstStyle/>
          <a:p>
            <a:r>
              <a:rPr lang="nl-NL" sz="1700" b="1" i="1" dirty="0">
                <a:latin typeface="Times-BoldItalic"/>
              </a:rPr>
              <a:t>Tagetes patula </a:t>
            </a:r>
            <a:r>
              <a:rPr lang="nl-NL" sz="1700" b="1" dirty="0">
                <a:latin typeface="Times-Bold"/>
              </a:rPr>
              <a:t>comme </a:t>
            </a:r>
            <a:r>
              <a:rPr lang="nl-NL" sz="1700" b="1" dirty="0" err="1">
                <a:latin typeface="Times-Bold"/>
              </a:rPr>
              <a:t>culture </a:t>
            </a:r>
            <a:r>
              <a:rPr lang="nl-NL" sz="1700" b="1" dirty="0">
                <a:latin typeface="Times-Bold"/>
              </a:rPr>
              <a:t>dérobée </a:t>
            </a:r>
            <a:r>
              <a:rPr lang="nl-NL" sz="1700" b="1" dirty="0" err="1">
                <a:latin typeface="Times-Bold"/>
              </a:rPr>
              <a:t>efficace pour un </a:t>
            </a:r>
            <a:r>
              <a:rPr lang="nl-NL" sz="1700" b="1" dirty="0">
                <a:latin typeface="Times-Bold"/>
              </a:rPr>
              <a:t>contrôle à long terme</a:t>
            </a:r>
          </a:p>
          <a:p>
            <a:r>
              <a:rPr lang="nl-NL" sz="1700" b="1" dirty="0">
                <a:latin typeface="Times-Bold"/>
              </a:rPr>
              <a:t>de </a:t>
            </a:r>
            <a:r>
              <a:rPr lang="nl-NL" sz="1700" b="1" i="1" dirty="0">
                <a:latin typeface="Times-BoldItalic"/>
              </a:rPr>
              <a:t>Pratylenchus penetrans</a:t>
            </a:r>
          </a:p>
          <a:p>
            <a:r>
              <a:rPr lang="nl-NL" sz="1200" dirty="0" err="1">
                <a:latin typeface="Times-Roman"/>
              </a:rPr>
              <a:t>Albartus </a:t>
            </a:r>
            <a:r>
              <a:rPr lang="nl-NL" sz="900" dirty="0">
                <a:latin typeface="Times-Roman"/>
              </a:rPr>
              <a:t>EVENHUIS,</a:t>
            </a:r>
            <a:r>
              <a:rPr lang="nl-NL" sz="1200" dirty="0">
                <a:latin typeface="Times-Roman"/>
              </a:rPr>
              <a:t>, Gerard W. KORTHALS </a:t>
            </a:r>
            <a:r>
              <a:rPr lang="nl-NL" sz="1200" dirty="0" err="1">
                <a:latin typeface="Times-Roman"/>
              </a:rPr>
              <a:t>et </a:t>
            </a:r>
            <a:r>
              <a:rPr lang="nl-NL" sz="1200" dirty="0">
                <a:latin typeface="Times-Roman"/>
              </a:rPr>
              <a:t>Leendert P.G. MOLENDIJK</a:t>
            </a:r>
            <a:r>
              <a:rPr lang="nl-NL" sz="900" dirty="0">
                <a:latin typeface="Times-Roman"/>
              </a:rPr>
              <a:t>, </a:t>
            </a:r>
            <a:r>
              <a:rPr lang="nl-NL" sz="1200" i="1" dirty="0" err="1">
                <a:latin typeface="Times-Italic"/>
              </a:rPr>
              <a:t>Nematology</a:t>
            </a:r>
            <a:r>
              <a:rPr lang="nl-NL" sz="1200" dirty="0">
                <a:latin typeface="Times-Roman"/>
              </a:rPr>
              <a:t>, 2004, Vol. 6(6), 877-881. </a:t>
            </a:r>
            <a:endParaRPr lang="nl-NL" sz="1200"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86" y="350049"/>
            <a:ext cx="1951839" cy="109791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987" y="1727536"/>
            <a:ext cx="1713138" cy="1284854"/>
          </a:xfrm>
          <a:prstGeom prst="rect">
            <a:avLst/>
          </a:prstGeom>
        </p:spPr>
      </p:pic>
      <p:pic>
        <p:nvPicPr>
          <p:cNvPr id="11" name="Afbeelding 10">
            <a:extLst>
              <a:ext uri="{FF2B5EF4-FFF2-40B4-BE49-F238E27FC236}">
                <a16:creationId xmlns:a16="http://schemas.microsoft.com/office/drawing/2014/main" id="{2AE0AE8F-F0A1-4A12-8BF1-F1AA445FEDB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tretch>
            <a:fillRect/>
          </a:stretch>
        </p:blipFill>
        <p:spPr>
          <a:xfrm>
            <a:off x="3319524" y="4757923"/>
            <a:ext cx="1219215" cy="1995080"/>
          </a:xfrm>
          <a:prstGeom prst="rect">
            <a:avLst/>
          </a:prstGeom>
        </p:spPr>
      </p:pic>
      <p:pic>
        <p:nvPicPr>
          <p:cNvPr id="12" name="Picture 4" descr="Wandelroute Kaldenbroek-tocht | Grubbenvorst te Limburg">
            <a:extLst>
              <a:ext uri="{FF2B5EF4-FFF2-40B4-BE49-F238E27FC236}">
                <a16:creationId xmlns:a16="http://schemas.microsoft.com/office/drawing/2014/main" id="{3A8A621D-BEDB-4A40-BB2C-D5623F124B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888" y="5021633"/>
            <a:ext cx="2303636" cy="1727726"/>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3B8A70FE-8B20-4194-87BD-8B9960320E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055" y="4734117"/>
            <a:ext cx="2109301" cy="1364842"/>
          </a:xfrm>
          <a:prstGeom prst="rect">
            <a:avLst/>
          </a:prstGeom>
        </p:spPr>
      </p:pic>
      <p:sp>
        <p:nvSpPr>
          <p:cNvPr id="8" name="Tekstvak 7">
            <a:extLst>
              <a:ext uri="{FF2B5EF4-FFF2-40B4-BE49-F238E27FC236}">
                <a16:creationId xmlns:a16="http://schemas.microsoft.com/office/drawing/2014/main" id="{C37B410F-15F9-4DEE-BC58-75C7A2C64D07}"/>
              </a:ext>
            </a:extLst>
          </p:cNvPr>
          <p:cNvSpPr txBox="1"/>
          <p:nvPr/>
        </p:nvSpPr>
        <p:spPr>
          <a:xfrm>
            <a:off x="4622993" y="4947886"/>
            <a:ext cx="4131440" cy="1456874"/>
          </a:xfrm>
          <a:prstGeom prst="rect">
            <a:avLst/>
          </a:prstGeom>
          <a:noFill/>
        </p:spPr>
        <p:txBody>
          <a:bodyPr wrap="square" rtlCol="0">
            <a:spAutoFit/>
          </a:bodyPr>
          <a:lstStyle/>
          <a:p>
            <a:pPr>
              <a:lnSpc>
                <a:spcPts val="1800"/>
              </a:lnSpc>
            </a:pPr>
            <a:r>
              <a:rPr lang="nl-NL" sz="1600" dirty="0">
                <a:solidFill>
                  <a:srgbClr val="C00000"/>
                </a:solidFill>
              </a:rPr>
              <a:t>Tagetes : beheersmaatregel in hoog salderende teelten</a:t>
            </a:r>
          </a:p>
          <a:p>
            <a:pPr>
              <a:lnSpc>
                <a:spcPts val="1800"/>
              </a:lnSpc>
            </a:pPr>
            <a:endParaRPr lang="nl-NL" sz="1400" dirty="0">
              <a:latin typeface="Verdana" pitchFamily="34" charset="0"/>
            </a:endParaRPr>
          </a:p>
          <a:p>
            <a:pPr>
              <a:lnSpc>
                <a:spcPts val="1800"/>
              </a:lnSpc>
            </a:pPr>
            <a:r>
              <a:rPr lang="nl-NL" sz="1400" dirty="0">
                <a:latin typeface="Verdana" pitchFamily="34" charset="0"/>
              </a:rPr>
              <a:t>Hogere teeltkosten</a:t>
            </a:r>
          </a:p>
          <a:p>
            <a:pPr>
              <a:lnSpc>
                <a:spcPts val="1800"/>
              </a:lnSpc>
            </a:pPr>
            <a:endParaRPr lang="nl-NL" sz="1400" dirty="0">
              <a:latin typeface="Verdana" pitchFamily="34" charset="0"/>
            </a:endParaRPr>
          </a:p>
          <a:p>
            <a:pPr>
              <a:lnSpc>
                <a:spcPts val="1800"/>
              </a:lnSpc>
            </a:pPr>
            <a:r>
              <a:rPr lang="nl-NL" sz="1400" dirty="0">
                <a:latin typeface="Verdana" pitchFamily="34" charset="0"/>
              </a:rPr>
              <a:t>Inpasbaarheid in rotatie</a:t>
            </a:r>
          </a:p>
        </p:txBody>
      </p:sp>
      <p:pic>
        <p:nvPicPr>
          <p:cNvPr id="17" name="Afbeelding 16">
            <a:extLst>
              <a:ext uri="{FF2B5EF4-FFF2-40B4-BE49-F238E27FC236}">
                <a16:creationId xmlns:a16="http://schemas.microsoft.com/office/drawing/2014/main" id="{1849A31E-A2D7-40F5-9DC9-C716EC5AB1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2610" y="4760584"/>
            <a:ext cx="3006543" cy="1964428"/>
          </a:xfrm>
          <a:prstGeom prst="rect">
            <a:avLst/>
          </a:prstGeom>
        </p:spPr>
      </p:pic>
      <p:pic>
        <p:nvPicPr>
          <p:cNvPr id="18" name="Picture 2" descr="Behoorlijke verschillen in rassendemo biologische zaaiuien&amp;quot;">
            <a:extLst>
              <a:ext uri="{FF2B5EF4-FFF2-40B4-BE49-F238E27FC236}">
                <a16:creationId xmlns:a16="http://schemas.microsoft.com/office/drawing/2014/main" id="{6DC170AB-3DA2-4812-AEAE-B671E748BF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4971" y="4572112"/>
            <a:ext cx="2276432" cy="170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78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3A7F81F6-C3DE-4F55-9E24-2746C6B72303}"/>
              </a:ext>
            </a:extLst>
          </p:cNvPr>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783619" y="1115123"/>
            <a:ext cx="8051360" cy="4757856"/>
          </a:xfrm>
          <a:prstGeom prst="rect">
            <a:avLst/>
          </a:prstGeom>
        </p:spPr>
      </p:pic>
      <p:sp>
        <p:nvSpPr>
          <p:cNvPr id="4" name="Titel 3"/>
          <p:cNvSpPr>
            <a:spLocks noGrp="1"/>
          </p:cNvSpPr>
          <p:nvPr>
            <p:ph type="title"/>
          </p:nvPr>
        </p:nvSpPr>
        <p:spPr>
          <a:xfrm>
            <a:off x="783619" y="375794"/>
            <a:ext cx="7785204" cy="1365910"/>
          </a:xfrm>
        </p:spPr>
        <p:txBody>
          <a:bodyPr/>
          <a:lstStyle/>
          <a:p>
            <a:pPr algn="ctr">
              <a:lnSpc>
                <a:spcPct val="150000"/>
              </a:lnSpc>
            </a:pPr>
            <a:r>
              <a:rPr lang="nl-NL" sz="1500" dirty="0" err="1"/>
              <a:t>Jachère </a:t>
            </a:r>
            <a:r>
              <a:rPr lang="nl-NL" sz="1500" dirty="0"/>
              <a:t>noire, </a:t>
            </a:r>
            <a:r>
              <a:rPr lang="nl-NL" sz="1500" dirty="0" err="1"/>
              <a:t>avoine </a:t>
            </a:r>
            <a:r>
              <a:rPr lang="nl-NL" sz="1500" dirty="0"/>
              <a:t>noire (</a:t>
            </a:r>
            <a:r>
              <a:rPr lang="nl-NL" sz="1500" i="1" dirty="0"/>
              <a:t>Avena strigosa, </a:t>
            </a:r>
            <a:r>
              <a:rPr lang="nl-NL" sz="1500" dirty="0" err="1" smtClean="0"/>
              <a:t>avoine du </a:t>
            </a:r>
            <a:r>
              <a:rPr lang="nl-NL" sz="1500" dirty="0"/>
              <a:t>Japon</a:t>
            </a:r>
            <a:r>
              <a:rPr lang="nl-NL" sz="1500" dirty="0" smtClean="0"/>
              <a:t>), </a:t>
            </a:r>
            <a:r>
              <a:rPr lang="nl-NL" sz="1500" dirty="0"/>
              <a:t>mélange ou </a:t>
            </a:r>
            <a:r>
              <a:rPr lang="nl-NL" sz="1500" i="1" dirty="0"/>
              <a:t>Tagetes </a:t>
            </a:r>
            <a:r>
              <a:rPr lang="nl-NL" sz="1500" dirty="0"/>
              <a:t/>
            </a:r>
            <a:br>
              <a:rPr lang="nl-NL" sz="1500" dirty="0"/>
            </a:br>
            <a:r>
              <a:rPr lang="nl-NL" sz="1500" dirty="0"/>
              <a:t>comme </a:t>
            </a:r>
            <a:r>
              <a:rPr lang="nl-NL" sz="1500" dirty="0" err="1"/>
              <a:t>culture intercalaire avec trois </a:t>
            </a:r>
            <a:r>
              <a:rPr lang="nl-NL" sz="1500" dirty="0"/>
              <a:t>dates de </a:t>
            </a:r>
            <a:r>
              <a:rPr lang="nl-NL" sz="1500" dirty="0" err="1"/>
              <a:t>semis</a:t>
            </a:r>
            <a:r>
              <a:rPr lang="nl-NL" sz="1500" dirty="0"/>
              <a:t>. </a:t>
            </a:r>
            <a:br>
              <a:rPr lang="nl-NL" sz="1500" dirty="0"/>
            </a:br>
            <a:r>
              <a:rPr lang="nl-NL" sz="1500" dirty="0"/>
              <a:t>Effet sur l'</a:t>
            </a:r>
            <a:r>
              <a:rPr lang="nl-NL" sz="1500" dirty="0" err="1"/>
              <a:t>infestation </a:t>
            </a:r>
            <a:r>
              <a:rPr lang="nl-NL" sz="1500" dirty="0"/>
              <a:t>de </a:t>
            </a:r>
            <a:r>
              <a:rPr lang="nl-NL" sz="1500" i="1" dirty="0"/>
              <a:t>Pratylenchus penetrans.</a:t>
            </a:r>
          </a:p>
        </p:txBody>
      </p:sp>
      <p:sp>
        <p:nvSpPr>
          <p:cNvPr id="2" name="Tijdelijke aanduiding voor dianummer 1"/>
          <p:cNvSpPr>
            <a:spLocks noGrp="1"/>
          </p:cNvSpPr>
          <p:nvPr>
            <p:ph type="sldNum" sz="quarter" idx="11"/>
          </p:nvPr>
        </p:nvSpPr>
        <p:spPr/>
        <p:txBody>
          <a:bodyPr/>
          <a:lstStyle/>
          <a:p>
            <a:pPr algn="r" fontAlgn="base">
              <a:lnSpc>
                <a:spcPts val="900"/>
              </a:lnSpc>
              <a:spcBef>
                <a:spcPct val="0"/>
              </a:spcBef>
              <a:spcAft>
                <a:spcPct val="0"/>
              </a:spcAft>
              <a:defRPr/>
            </a:pPr>
            <a:fld id="{F25965E0-7062-474C-8671-DB3A3CE669B0}" type="slidenum">
              <a:rPr lang="nl-NL">
                <a:solidFill>
                  <a:srgbClr val="005172"/>
                </a:solidFill>
              </a:rPr>
              <a:t>12</a:t>
            </a:fld>
            <a:endParaRPr lang="nl-NL" dirty="0">
              <a:solidFill>
                <a:srgbClr val="005172"/>
              </a:solidFill>
            </a:endParaRPr>
          </a:p>
        </p:txBody>
      </p:sp>
      <p:graphicFrame>
        <p:nvGraphicFramePr>
          <p:cNvPr id="6" name="Grafiek 5"/>
          <p:cNvGraphicFramePr/>
          <p:nvPr>
            <p:extLst>
              <p:ext uri="{D42A27DB-BD31-4B8C-83A1-F6EECF244321}">
                <p14:modId xmlns:p14="http://schemas.microsoft.com/office/powerpoint/2010/main" val="133907064"/>
              </p:ext>
            </p:extLst>
          </p:nvPr>
        </p:nvGraphicFramePr>
        <p:xfrm>
          <a:off x="1244338" y="2060136"/>
          <a:ext cx="5995447" cy="34127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vak 7"/>
          <p:cNvSpPr txBox="1"/>
          <p:nvPr/>
        </p:nvSpPr>
        <p:spPr>
          <a:xfrm>
            <a:off x="6849205" y="5128926"/>
            <a:ext cx="1985774" cy="630942"/>
          </a:xfrm>
          <a:prstGeom prst="rect">
            <a:avLst/>
          </a:prstGeom>
          <a:noFill/>
          <a:ln w="19050">
            <a:solidFill>
              <a:schemeClr val="accent1"/>
            </a:solidFill>
          </a:ln>
        </p:spPr>
        <p:txBody>
          <a:bodyPr wrap="square" rtlCol="0">
            <a:spAutoFit/>
          </a:bodyPr>
          <a:lstStyle/>
          <a:p>
            <a:pPr>
              <a:lnSpc>
                <a:spcPts val="1350"/>
              </a:lnSpc>
              <a:defRPr/>
            </a:pPr>
            <a:r>
              <a:rPr lang="de-DE" sz="1050" dirty="0">
                <a:solidFill>
                  <a:srgbClr val="005172"/>
                </a:solidFill>
                <a:latin typeface="Verdana" pitchFamily="34" charset="0"/>
              </a:rPr>
              <a:t>T1 = semis du 19 juillet au 16 juillet</a:t>
            </a:r>
          </a:p>
          <a:p>
            <a:pPr>
              <a:lnSpc>
                <a:spcPts val="1350"/>
              </a:lnSpc>
              <a:defRPr/>
            </a:pPr>
            <a:r>
              <a:rPr lang="de-DE" sz="1050" dirty="0">
                <a:solidFill>
                  <a:srgbClr val="005172"/>
                </a:solidFill>
                <a:latin typeface="Verdana" pitchFamily="34" charset="0"/>
              </a:rPr>
              <a:t>T2 = semis 15 août-16</a:t>
            </a:r>
          </a:p>
          <a:p>
            <a:pPr>
              <a:lnSpc>
                <a:spcPts val="1350"/>
              </a:lnSpc>
              <a:defRPr/>
            </a:pPr>
            <a:r>
              <a:rPr lang="de-DE" sz="1050" dirty="0">
                <a:solidFill>
                  <a:srgbClr val="005172"/>
                </a:solidFill>
                <a:latin typeface="Verdana" pitchFamily="34" charset="0"/>
              </a:rPr>
              <a:t>T3 = semis 8 sept-16</a:t>
            </a:r>
            <a:endParaRPr lang="nl-NL" sz="1050" dirty="0">
              <a:solidFill>
                <a:srgbClr val="005172"/>
              </a:solidFill>
              <a:latin typeface="Verdana" pitchFamily="34" charset="0"/>
            </a:endParaRPr>
          </a:p>
        </p:txBody>
      </p:sp>
      <p:sp>
        <p:nvSpPr>
          <p:cNvPr id="10" name="Tekstvak 9"/>
          <p:cNvSpPr txBox="1"/>
          <p:nvPr/>
        </p:nvSpPr>
        <p:spPr>
          <a:xfrm>
            <a:off x="3691419" y="3501435"/>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c</a:t>
            </a:r>
          </a:p>
        </p:txBody>
      </p:sp>
      <p:sp>
        <p:nvSpPr>
          <p:cNvPr id="12" name="Tekstvak 11"/>
          <p:cNvSpPr txBox="1"/>
          <p:nvPr/>
        </p:nvSpPr>
        <p:spPr>
          <a:xfrm flipH="1">
            <a:off x="6532570" y="2144473"/>
            <a:ext cx="198855"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d</a:t>
            </a:r>
          </a:p>
        </p:txBody>
      </p:sp>
      <p:sp>
        <p:nvSpPr>
          <p:cNvPr id="13" name="Tekstvak 12"/>
          <p:cNvSpPr txBox="1"/>
          <p:nvPr/>
        </p:nvSpPr>
        <p:spPr>
          <a:xfrm>
            <a:off x="4819714" y="4039563"/>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a</a:t>
            </a:r>
          </a:p>
        </p:txBody>
      </p:sp>
      <p:sp>
        <p:nvSpPr>
          <p:cNvPr id="16" name="Tekstvak 15"/>
          <p:cNvSpPr txBox="1"/>
          <p:nvPr/>
        </p:nvSpPr>
        <p:spPr>
          <a:xfrm>
            <a:off x="5408177" y="3988011"/>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b</a:t>
            </a:r>
          </a:p>
        </p:txBody>
      </p:sp>
      <p:cxnSp>
        <p:nvCxnSpPr>
          <p:cNvPr id="5" name="Rechte verbindingslijn 4"/>
          <p:cNvCxnSpPr>
            <a:cxnSpLocks/>
          </p:cNvCxnSpPr>
          <p:nvPr/>
        </p:nvCxnSpPr>
        <p:spPr>
          <a:xfrm>
            <a:off x="2324600" y="3723430"/>
            <a:ext cx="4524605" cy="503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6849205" y="3566505"/>
            <a:ext cx="1898423" cy="793487"/>
          </a:xfrm>
          <a:prstGeom prst="rect">
            <a:avLst/>
          </a:prstGeom>
          <a:noFill/>
        </p:spPr>
        <p:txBody>
          <a:bodyPr wrap="square" rtlCol="0">
            <a:spAutoFit/>
          </a:bodyPr>
          <a:lstStyle/>
          <a:p>
            <a:pPr>
              <a:lnSpc>
                <a:spcPts val="1350"/>
              </a:lnSpc>
              <a:defRPr/>
            </a:pPr>
            <a:r>
              <a:rPr lang="de-DE" sz="1050" dirty="0">
                <a:solidFill>
                  <a:srgbClr val="FF0000"/>
                </a:solidFill>
                <a:latin typeface="Verdana" pitchFamily="34" charset="0"/>
              </a:rPr>
              <a:t>Pi = Infection immédiatement avant le semis des engrais verts.</a:t>
            </a:r>
            <a:endParaRPr lang="nl-NL" sz="1050" dirty="0" err="1">
              <a:solidFill>
                <a:srgbClr val="FF0000"/>
              </a:solidFill>
              <a:latin typeface="Verdana" pitchFamily="34" charset="0"/>
            </a:endParaRPr>
          </a:p>
        </p:txBody>
      </p:sp>
      <p:sp>
        <p:nvSpPr>
          <p:cNvPr id="18" name="Tekstvak 17"/>
          <p:cNvSpPr txBox="1"/>
          <p:nvPr/>
        </p:nvSpPr>
        <p:spPr>
          <a:xfrm>
            <a:off x="4269190" y="3595448"/>
            <a:ext cx="903062"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c</a:t>
            </a:r>
          </a:p>
        </p:txBody>
      </p:sp>
      <p:sp>
        <p:nvSpPr>
          <p:cNvPr id="19" name="Tekstvak 18"/>
          <p:cNvSpPr txBox="1"/>
          <p:nvPr/>
        </p:nvSpPr>
        <p:spPr>
          <a:xfrm>
            <a:off x="3106572" y="3582593"/>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c</a:t>
            </a:r>
          </a:p>
        </p:txBody>
      </p:sp>
      <p:sp>
        <p:nvSpPr>
          <p:cNvPr id="20" name="Tekstvak 19"/>
          <p:cNvSpPr txBox="1"/>
          <p:nvPr/>
        </p:nvSpPr>
        <p:spPr>
          <a:xfrm>
            <a:off x="5975383" y="3590472"/>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c</a:t>
            </a:r>
          </a:p>
        </p:txBody>
      </p:sp>
      <p:pic>
        <p:nvPicPr>
          <p:cNvPr id="21" name="Afbeelding 20"/>
          <p:cNvPicPr>
            <a:picLocks noChangeAspect="1"/>
          </p:cNvPicPr>
          <p:nvPr/>
        </p:nvPicPr>
        <p:blipFill>
          <a:blip r:embed="rId5"/>
          <a:stretch>
            <a:fillRect/>
          </a:stretch>
        </p:blipFill>
        <p:spPr>
          <a:xfrm>
            <a:off x="3106572" y="6065861"/>
            <a:ext cx="1819985" cy="388264"/>
          </a:xfrm>
          <a:prstGeom prst="rect">
            <a:avLst/>
          </a:prstGeom>
        </p:spPr>
      </p:pic>
      <p:sp>
        <p:nvSpPr>
          <p:cNvPr id="22" name="Tekstvak 21"/>
          <p:cNvSpPr txBox="1"/>
          <p:nvPr/>
        </p:nvSpPr>
        <p:spPr>
          <a:xfrm>
            <a:off x="2556207" y="3626112"/>
            <a:ext cx="316363" cy="254878"/>
          </a:xfrm>
          <a:prstGeom prst="rect">
            <a:avLst/>
          </a:prstGeom>
          <a:noFill/>
        </p:spPr>
        <p:txBody>
          <a:bodyPr wrap="square" rtlCol="0">
            <a:spAutoFit/>
          </a:bodyPr>
          <a:lstStyle/>
          <a:p>
            <a:pPr fontAlgn="base">
              <a:lnSpc>
                <a:spcPts val="1350"/>
              </a:lnSpc>
              <a:spcBef>
                <a:spcPct val="0"/>
              </a:spcBef>
              <a:spcAft>
                <a:spcPct val="0"/>
              </a:spcAft>
              <a:defRPr/>
            </a:pPr>
            <a:r>
              <a:rPr lang="nl-NL" sz="1050" dirty="0">
                <a:solidFill>
                  <a:srgbClr val="005172"/>
                </a:solidFill>
                <a:latin typeface="Verdana" pitchFamily="34" charset="0"/>
              </a:rPr>
              <a:t>c</a:t>
            </a:r>
          </a:p>
        </p:txBody>
      </p:sp>
      <p:pic>
        <p:nvPicPr>
          <p:cNvPr id="23" name="Picture 11" descr="digi5381">
            <a:extLst>
              <a:ext uri="{FF2B5EF4-FFF2-40B4-BE49-F238E27FC236}">
                <a16:creationId xmlns:a16="http://schemas.microsoft.com/office/drawing/2014/main" id="{F426AEA7-B491-4792-9652-D4E3441BAE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2435" y="1119724"/>
            <a:ext cx="1682544" cy="133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1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barn(inVertical)">
                                      <p:cBhvr>
                                        <p:cTn id="13" dur="500"/>
                                        <p:tgtEl>
                                          <p:spTgt spid="6">
                                            <p:graphicEl>
                                              <a:chart seriesIdx="-3" categoryIdx="-3" bldStep="gridLegen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barn(inVertical)">
                                      <p:cBhvr>
                                        <p:cTn id="18" dur="500"/>
                                        <p:tgtEl>
                                          <p:spTgt spid="6">
                                            <p:graphicEl>
                                              <a:chart seriesIdx="0" categoryIdx="0" bldStep="ptInSeries"/>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barn(inVertical)">
                                      <p:cBhvr>
                                        <p:cTn id="24" dur="500"/>
                                        <p:tgtEl>
                                          <p:spTgt spid="6">
                                            <p:graphicEl>
                                              <a:chart seriesIdx="0" categoryIdx="1" bldStep="ptInSeries"/>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barn(inVertical)">
                                      <p:cBhvr>
                                        <p:cTn id="30" dur="500"/>
                                        <p:tgtEl>
                                          <p:spTgt spid="6">
                                            <p:graphicEl>
                                              <a:chart seriesIdx="0" categoryIdx="2" bldStep="ptInSeries"/>
                                            </p:graphic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barn(inVertical)">
                                      <p:cBhvr>
                                        <p:cTn id="36" dur="500"/>
                                        <p:tgtEl>
                                          <p:spTgt spid="6">
                                            <p:graphicEl>
                                              <a:chart seriesIdx="0" categoryIdx="3" bldStep="ptInSeries"/>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barn(inVertical)">
                                      <p:cBhvr>
                                        <p:cTn id="44" dur="500"/>
                                        <p:tgtEl>
                                          <p:spTgt spid="6">
                                            <p:graphicEl>
                                              <a:chart seriesIdx="0" categoryIdx="4" bldStep="ptInSeries"/>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barn(inVertical)">
                                      <p:cBhvr>
                                        <p:cTn id="52" dur="500"/>
                                        <p:tgtEl>
                                          <p:spTgt spid="6">
                                            <p:graphicEl>
                                              <a:chart seriesIdx="0" categoryIdx="5" bldStep="ptInSeries"/>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barn(inVertical)">
                                      <p:cBhvr>
                                        <p:cTn id="60" dur="500"/>
                                        <p:tgtEl>
                                          <p:spTgt spid="6">
                                            <p:graphicEl>
                                              <a:chart seriesIdx="0" categoryIdx="6" bldStep="ptInSeries"/>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barn(inVertical)">
                                      <p:cBhvr>
                                        <p:cTn id="68" dur="500"/>
                                        <p:tgtEl>
                                          <p:spTgt spid="6">
                                            <p:graphicEl>
                                              <a:chart seriesIdx="0" categoryIdx="7" bldStep="ptInSeries"/>
                                            </p:graphicEl>
                                          </p:spTgt>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P spid="10" grpId="0"/>
      <p:bldP spid="12" grpId="0"/>
      <p:bldP spid="13" grpId="0"/>
      <p:bldP spid="16" grpId="0"/>
      <p:bldP spid="17" grpId="0"/>
      <p:bldP spid="18" grpId="0"/>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C511C-FC38-47EE-84E2-8727525FBBDB}"/>
              </a:ext>
            </a:extLst>
          </p:cNvPr>
          <p:cNvSpPr>
            <a:spLocks noGrp="1"/>
          </p:cNvSpPr>
          <p:nvPr>
            <p:ph type="title"/>
          </p:nvPr>
        </p:nvSpPr>
        <p:spPr/>
        <p:txBody>
          <a:bodyPr/>
          <a:lstStyle/>
          <a:p>
            <a:r>
              <a:rPr lang="nl-NL" dirty="0" err="1"/>
              <a:t>Aspects à noter </a:t>
            </a:r>
            <a:endParaRPr lang="nl-NL" dirty="0"/>
          </a:p>
        </p:txBody>
      </p:sp>
      <p:sp>
        <p:nvSpPr>
          <p:cNvPr id="3" name="Tijdelijke aanduiding voor tekst 2">
            <a:extLst>
              <a:ext uri="{FF2B5EF4-FFF2-40B4-BE49-F238E27FC236}">
                <a16:creationId xmlns:a16="http://schemas.microsoft.com/office/drawing/2014/main" id="{CE83A7C1-A74F-44D7-91D1-B269C0C5F96A}"/>
              </a:ext>
            </a:extLst>
          </p:cNvPr>
          <p:cNvSpPr>
            <a:spLocks noGrp="1"/>
          </p:cNvSpPr>
          <p:nvPr>
            <p:ph type="body" sz="quarter" idx="10"/>
          </p:nvPr>
        </p:nvSpPr>
        <p:spPr>
          <a:xfrm>
            <a:off x="452446" y="1021838"/>
            <a:ext cx="8521188" cy="4089600"/>
          </a:xfrm>
        </p:spPr>
        <p:txBody>
          <a:bodyPr/>
          <a:lstStyle/>
          <a:p>
            <a:r>
              <a:rPr lang="en-US" sz="1800" dirty="0"/>
              <a:t>La culture de </a:t>
            </a:r>
            <a:r>
              <a:rPr lang="en-US" sz="1800" dirty="0" err="1" smtClean="0"/>
              <a:t>Tagètes</a:t>
            </a:r>
            <a:r>
              <a:rPr lang="en-US" sz="1800" dirty="0" smtClean="0"/>
              <a:t> a un </a:t>
            </a:r>
            <a:r>
              <a:rPr lang="en-US" sz="1800" dirty="0" err="1" smtClean="0"/>
              <a:t>effet</a:t>
            </a:r>
            <a:r>
              <a:rPr lang="en-US" sz="1800" dirty="0" smtClean="0"/>
              <a:t> </a:t>
            </a:r>
            <a:r>
              <a:rPr lang="en-US" sz="1800" dirty="0" err="1"/>
              <a:t>exclusivement</a:t>
            </a:r>
            <a:r>
              <a:rPr lang="en-US" sz="1800" dirty="0"/>
              <a:t> </a:t>
            </a:r>
            <a:r>
              <a:rPr lang="en-US" sz="1800" i="1" dirty="0"/>
              <a:t>Pratylenchus </a:t>
            </a:r>
            <a:r>
              <a:rPr lang="en-US" sz="1800" dirty="0"/>
              <a:t>spp. </a:t>
            </a:r>
            <a:endParaRPr lang="nl-NL" sz="1800" dirty="0"/>
          </a:p>
          <a:p>
            <a:r>
              <a:rPr lang="en-US" sz="1800" dirty="0"/>
              <a:t>Pour de nombreux autres nématodes (</a:t>
            </a:r>
            <a:r>
              <a:rPr lang="en-US" sz="1800" i="1" dirty="0"/>
              <a:t>Meloidogyne</a:t>
            </a:r>
            <a:r>
              <a:rPr lang="en-US" sz="1800" dirty="0"/>
              <a:t>, </a:t>
            </a:r>
            <a:r>
              <a:rPr lang="en-US" sz="1800" i="1" dirty="0"/>
              <a:t>Globodera</a:t>
            </a:r>
            <a:r>
              <a:rPr lang="en-US" sz="1800" dirty="0"/>
              <a:t>, </a:t>
            </a:r>
            <a:r>
              <a:rPr lang="en-US" sz="1800" i="1" dirty="0"/>
              <a:t>Heterodera</a:t>
            </a:r>
            <a:r>
              <a:rPr lang="en-US" sz="1800" dirty="0"/>
              <a:t>, </a:t>
            </a:r>
            <a:r>
              <a:rPr lang="en-US" sz="1800" i="1" dirty="0" err="1"/>
              <a:t>Paratylenchus</a:t>
            </a:r>
            <a:r>
              <a:rPr lang="en-US" sz="1800" i="1" dirty="0"/>
              <a:t> </a:t>
            </a:r>
            <a:r>
              <a:rPr lang="en-US" sz="1800" dirty="0"/>
              <a:t>etc.) </a:t>
            </a:r>
            <a:r>
              <a:rPr lang="en-US" sz="1800" dirty="0" err="1" smtClean="0"/>
              <a:t>Tagète</a:t>
            </a:r>
            <a:r>
              <a:rPr lang="en-US" sz="1800" dirty="0" smtClean="0"/>
              <a:t> </a:t>
            </a:r>
            <a:r>
              <a:rPr lang="en-US" sz="1800" dirty="0"/>
              <a:t>est une plante non-hôte. </a:t>
            </a:r>
          </a:p>
          <a:p>
            <a:r>
              <a:rPr lang="en-US" sz="1800" dirty="0"/>
              <a:t>Les </a:t>
            </a:r>
            <a:r>
              <a:rPr lang="en-US" sz="1800" dirty="0" err="1"/>
              <a:t>mauvaises</a:t>
            </a:r>
            <a:r>
              <a:rPr lang="en-US" sz="1800" dirty="0"/>
              <a:t> </a:t>
            </a:r>
            <a:r>
              <a:rPr lang="en-US" sz="1800" dirty="0" err="1"/>
              <a:t>herbes</a:t>
            </a:r>
            <a:r>
              <a:rPr lang="en-US" sz="1800" dirty="0"/>
              <a:t> </a:t>
            </a:r>
            <a:r>
              <a:rPr lang="en-US" sz="1800" dirty="0" err="1"/>
              <a:t>réduisent</a:t>
            </a:r>
            <a:r>
              <a:rPr lang="en-US" sz="1800" dirty="0"/>
              <a:t> </a:t>
            </a:r>
            <a:r>
              <a:rPr lang="en-US" sz="1800" dirty="0" err="1"/>
              <a:t>l'effet</a:t>
            </a:r>
            <a:r>
              <a:rPr lang="en-US" sz="1800" dirty="0"/>
              <a:t> de </a:t>
            </a:r>
            <a:r>
              <a:rPr lang="en-US" sz="1800" dirty="0" err="1" smtClean="0"/>
              <a:t>Tagètes</a:t>
            </a:r>
            <a:r>
              <a:rPr lang="en-US" sz="1800" dirty="0" smtClean="0"/>
              <a:t> </a:t>
            </a:r>
            <a:r>
              <a:rPr lang="en-US" sz="1800" dirty="0"/>
              <a:t>car de </a:t>
            </a:r>
            <a:r>
              <a:rPr lang="en-US" sz="1800" dirty="0" err="1"/>
              <a:t>nombreuses</a:t>
            </a:r>
            <a:r>
              <a:rPr lang="en-US" sz="1800" dirty="0"/>
              <a:t> </a:t>
            </a:r>
            <a:r>
              <a:rPr lang="en-US" sz="1800" dirty="0" err="1"/>
              <a:t>espèces</a:t>
            </a:r>
            <a:r>
              <a:rPr lang="en-US" sz="1800" dirty="0"/>
              <a:t> de </a:t>
            </a:r>
            <a:r>
              <a:rPr lang="en-US" sz="1800" dirty="0" err="1"/>
              <a:t>mauvaises</a:t>
            </a:r>
            <a:r>
              <a:rPr lang="en-US" sz="1800" dirty="0"/>
              <a:t> </a:t>
            </a:r>
            <a:r>
              <a:rPr lang="en-US" sz="1800" dirty="0" err="1"/>
              <a:t>herbes</a:t>
            </a:r>
            <a:r>
              <a:rPr lang="en-US" sz="1800" dirty="0"/>
              <a:t> </a:t>
            </a:r>
            <a:r>
              <a:rPr lang="en-US" sz="1800" dirty="0" err="1"/>
              <a:t>sont</a:t>
            </a:r>
            <a:r>
              <a:rPr lang="en-US" sz="1800" dirty="0"/>
              <a:t> de </a:t>
            </a:r>
            <a:r>
              <a:rPr lang="en-US" sz="1800" dirty="0" err="1"/>
              <a:t>bonnes</a:t>
            </a:r>
            <a:r>
              <a:rPr lang="en-US" sz="1800" dirty="0"/>
              <a:t> </a:t>
            </a:r>
            <a:r>
              <a:rPr lang="en-US" sz="1800" dirty="0" err="1"/>
              <a:t>plantes</a:t>
            </a:r>
            <a:r>
              <a:rPr lang="en-US" sz="1800" dirty="0"/>
              <a:t> </a:t>
            </a:r>
            <a:r>
              <a:rPr lang="en-US" sz="1800" dirty="0" err="1"/>
              <a:t>hôtes</a:t>
            </a:r>
            <a:r>
              <a:rPr lang="en-US" sz="1800" dirty="0"/>
              <a:t> pour </a:t>
            </a:r>
            <a:r>
              <a:rPr lang="en-US" sz="1800" i="1" dirty="0"/>
              <a:t>Pratylenchus</a:t>
            </a:r>
            <a:r>
              <a:rPr lang="en-US" sz="1800" dirty="0"/>
              <a:t>. </a:t>
            </a:r>
            <a:endParaRPr lang="nl-NL" sz="1800" dirty="0"/>
          </a:p>
          <a:p>
            <a:pPr lvl="0"/>
            <a:r>
              <a:rPr lang="en-US" sz="1800" dirty="0"/>
              <a:t>Le </a:t>
            </a:r>
            <a:r>
              <a:rPr lang="en-US" sz="1800" dirty="0" err="1" smtClean="0"/>
              <a:t>Tagète</a:t>
            </a:r>
            <a:r>
              <a:rPr lang="en-US" sz="1800" dirty="0" smtClean="0"/>
              <a:t> </a:t>
            </a:r>
            <a:r>
              <a:rPr lang="en-US" sz="1800" dirty="0" err="1"/>
              <a:t>est</a:t>
            </a:r>
            <a:r>
              <a:rPr lang="en-US" sz="1800" dirty="0"/>
              <a:t> sensible au gel </a:t>
            </a:r>
            <a:r>
              <a:rPr lang="en-US" sz="1800" dirty="0" smtClean="0"/>
              <a:t>; </a:t>
            </a:r>
            <a:r>
              <a:rPr lang="en-US" sz="1800" dirty="0" err="1" smtClean="0"/>
              <a:t>il</a:t>
            </a:r>
            <a:r>
              <a:rPr lang="en-US" sz="1800" dirty="0" smtClean="0"/>
              <a:t> </a:t>
            </a:r>
            <a:r>
              <a:rPr lang="en-US" sz="1800" dirty="0" err="1" smtClean="0"/>
              <a:t>faut</a:t>
            </a:r>
            <a:r>
              <a:rPr lang="en-US" sz="1800" dirty="0" smtClean="0"/>
              <a:t> </a:t>
            </a:r>
            <a:r>
              <a:rPr lang="en-US" sz="1800" dirty="0" err="1"/>
              <a:t>éviter</a:t>
            </a:r>
            <a:r>
              <a:rPr lang="en-US" sz="1800" dirty="0"/>
              <a:t> les semis </a:t>
            </a:r>
            <a:r>
              <a:rPr lang="en-US" sz="1800" dirty="0" err="1"/>
              <a:t>très</a:t>
            </a:r>
            <a:r>
              <a:rPr lang="en-US" sz="1800" dirty="0"/>
              <a:t> </a:t>
            </a:r>
            <a:r>
              <a:rPr lang="en-US" sz="1800" dirty="0" err="1"/>
              <a:t>précoces</a:t>
            </a:r>
            <a:r>
              <a:rPr lang="en-US" sz="1800" dirty="0"/>
              <a:t> </a:t>
            </a:r>
            <a:r>
              <a:rPr lang="en-US" sz="1800" dirty="0" err="1"/>
              <a:t>ou</a:t>
            </a:r>
            <a:r>
              <a:rPr lang="en-US" sz="1800" dirty="0"/>
              <a:t> </a:t>
            </a:r>
            <a:r>
              <a:rPr lang="en-US" sz="1800" dirty="0" err="1"/>
              <a:t>très</a:t>
            </a:r>
            <a:r>
              <a:rPr lang="en-US" sz="1800" dirty="0"/>
              <a:t> </a:t>
            </a:r>
            <a:r>
              <a:rPr lang="en-US" sz="1800" dirty="0" err="1"/>
              <a:t>tardifs</a:t>
            </a:r>
            <a:r>
              <a:rPr lang="en-US" sz="1800" dirty="0"/>
              <a:t>.</a:t>
            </a:r>
          </a:p>
          <a:p>
            <a:pPr lvl="0"/>
            <a:r>
              <a:rPr lang="en-US" sz="1800" dirty="0"/>
              <a:t>Les tagètes propagent certaines espèces de trichodoridés/TRV </a:t>
            </a:r>
          </a:p>
          <a:p>
            <a:pPr lvl="0"/>
            <a:r>
              <a:rPr lang="en-US" sz="1800" dirty="0"/>
              <a:t>Il </a:t>
            </a:r>
            <a:r>
              <a:rPr lang="en-US" sz="1800" dirty="0" err="1"/>
              <a:t>y a des populations de </a:t>
            </a:r>
            <a:r>
              <a:rPr lang="en-US" sz="1800" i="1" dirty="0"/>
              <a:t>Meloidogyne hapla </a:t>
            </a:r>
            <a:r>
              <a:rPr lang="en-US" sz="1800" dirty="0"/>
              <a:t>qui </a:t>
            </a:r>
            <a:r>
              <a:rPr lang="en-US" sz="1800" dirty="0" err="1"/>
              <a:t>se reproduisent </a:t>
            </a:r>
            <a:endParaRPr lang="nl-NL" sz="1800" dirty="0"/>
          </a:p>
          <a:p>
            <a:r>
              <a:rPr lang="en-US" sz="1800" dirty="0"/>
              <a:t>L'effet de </a:t>
            </a:r>
            <a:r>
              <a:rPr lang="en-US" sz="1800" dirty="0" err="1"/>
              <a:t>l'avoine</a:t>
            </a:r>
            <a:r>
              <a:rPr lang="en-US" sz="1800"/>
              <a:t> </a:t>
            </a:r>
            <a:r>
              <a:rPr lang="en-US" sz="1800" smtClean="0"/>
              <a:t>rude, </a:t>
            </a:r>
            <a:r>
              <a:rPr lang="en-US" sz="1800" i="1" dirty="0"/>
              <a:t>Avena strigosa, </a:t>
            </a:r>
            <a:r>
              <a:rPr lang="en-US" sz="1800" dirty="0"/>
              <a:t>n'est pas comparable à celui de Tagetes. </a:t>
            </a:r>
            <a:br>
              <a:rPr lang="en-US" sz="1800" dirty="0"/>
            </a:br>
            <a:endParaRPr lang="nl-NL" sz="1800" dirty="0"/>
          </a:p>
        </p:txBody>
      </p:sp>
      <p:sp>
        <p:nvSpPr>
          <p:cNvPr id="4" name="Tijdelijke aanduiding voor dianummer 3">
            <a:extLst>
              <a:ext uri="{FF2B5EF4-FFF2-40B4-BE49-F238E27FC236}">
                <a16:creationId xmlns:a16="http://schemas.microsoft.com/office/drawing/2014/main" id="{3CF51B1D-C691-401B-A7B7-D7114D41ABFB}"/>
              </a:ext>
            </a:extLst>
          </p:cNvPr>
          <p:cNvSpPr>
            <a:spLocks noGrp="1"/>
          </p:cNvSpPr>
          <p:nvPr>
            <p:ph type="sldNum" sz="quarter" idx="11"/>
          </p:nvPr>
        </p:nvSpPr>
        <p:spPr/>
        <p:txBody>
          <a:bodyPr/>
          <a:lstStyle/>
          <a:p>
            <a:pPr algn="r">
              <a:lnSpc>
                <a:spcPts val="1200"/>
              </a:lnSpc>
            </a:pPr>
            <a:fld id="{F25965E0-7062-474C-8671-DB3A3CE669B0}" type="slidenum">
              <a:rPr lang="nl-NL" smtClean="0"/>
              <a:t>13</a:t>
            </a:fld>
            <a:endParaRPr lang="nl-NL" dirty="0"/>
          </a:p>
        </p:txBody>
      </p:sp>
    </p:spTree>
    <p:extLst>
      <p:ext uri="{BB962C8B-B14F-4D97-AF65-F5344CB8AC3E}">
        <p14:creationId xmlns:p14="http://schemas.microsoft.com/office/powerpoint/2010/main" val="334226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28575"/>
            <a:ext cx="8229600" cy="1143000"/>
          </a:xfrm>
        </p:spPr>
        <p:txBody>
          <a:bodyPr/>
          <a:lstStyle/>
          <a:p>
            <a:r>
              <a:rPr lang="nl-NL" altLang="en-US" sz="3600" dirty="0">
                <a:latin typeface="Verdana" panose="020B0604030504040204" pitchFamily="34" charset="0"/>
                <a:ea typeface="Verdana" panose="020B0604030504040204" pitchFamily="34" charset="0"/>
                <a:cs typeface="Verdana" panose="020B0604030504040204" pitchFamily="34" charset="0"/>
              </a:rPr>
              <a:t>Où </a:t>
            </a:r>
            <a:r>
              <a:rPr lang="nl-NL" altLang="en-US" sz="3600" dirty="0" err="1">
                <a:latin typeface="Verdana" panose="020B0604030504040204" pitchFamily="34" charset="0"/>
                <a:ea typeface="Verdana" panose="020B0604030504040204" pitchFamily="34" charset="0"/>
                <a:cs typeface="Verdana" panose="020B0604030504040204" pitchFamily="34" charset="0"/>
              </a:rPr>
              <a:t>vivent </a:t>
            </a:r>
            <a:r>
              <a:rPr lang="nl-NL" altLang="en-US" sz="3600" dirty="0">
                <a:latin typeface="Verdana" panose="020B0604030504040204" pitchFamily="34" charset="0"/>
                <a:ea typeface="Verdana" panose="020B0604030504040204" pitchFamily="34" charset="0"/>
                <a:cs typeface="Verdana" panose="020B0604030504040204" pitchFamily="34" charset="0"/>
              </a:rPr>
              <a:t>les nématodes ?</a:t>
            </a:r>
          </a:p>
        </p:txBody>
      </p:sp>
      <p:graphicFrame>
        <p:nvGraphicFramePr>
          <p:cNvPr id="38915" name="Content Placeholder 3"/>
          <p:cNvGraphicFramePr>
            <a:graphicFrameLocks noGrp="1"/>
          </p:cNvGraphicFramePr>
          <p:nvPr>
            <p:ph idx="1"/>
          </p:nvPr>
        </p:nvGraphicFramePr>
        <p:xfrm>
          <a:off x="482600" y="1320800"/>
          <a:ext cx="8178800" cy="4445000"/>
        </p:xfrm>
        <a:graphic>
          <a:graphicData uri="http://schemas.openxmlformats.org/presentationml/2006/ole">
            <mc:AlternateContent xmlns:mc="http://schemas.openxmlformats.org/markup-compatibility/2006">
              <mc:Choice xmlns:v="urn:schemas-microsoft-com:vml" Requires="v">
                <p:oleObj spid="_x0000_s44069" r:id="rId4" imgW="8181541" imgH="4444369" progId="Excel.Chart.8">
                  <p:embed/>
                </p:oleObj>
              </mc:Choice>
              <mc:Fallback>
                <p:oleObj r:id="rId4" imgW="8181541" imgH="4444369" progId="Excel.Chart.8">
                  <p:embed/>
                  <p:pic>
                    <p:nvPicPr>
                      <p:cNvPr id="38915"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320800"/>
                        <a:ext cx="8178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7" name="Picture 2" descr="C:\My Documents\Geert's Office\Onderwijs\BBP-1\Figures\free-living marine nemato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3" y="908050"/>
            <a:ext cx="16541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 elegans re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05713" y="1116013"/>
            <a:ext cx="12414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7"/>
          <p:cNvSpPr txBox="1">
            <a:spLocks noChangeArrowheads="1"/>
          </p:cNvSpPr>
          <p:nvPr/>
        </p:nvSpPr>
        <p:spPr bwMode="auto">
          <a:xfrm>
            <a:off x="203200" y="2406650"/>
            <a:ext cx="213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Sédiments </a:t>
            </a:r>
            <a:r>
              <a:rPr kumimoji="0" lang="nl-NL"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marins</a:t>
            </a:r>
          </a:p>
        </p:txBody>
      </p:sp>
      <p:sp>
        <p:nvSpPr>
          <p:cNvPr id="38920" name="Rectangle 8"/>
          <p:cNvSpPr>
            <a:spLocks noChangeArrowheads="1"/>
          </p:cNvSpPr>
          <p:nvPr/>
        </p:nvSpPr>
        <p:spPr bwMode="auto">
          <a:xfrm>
            <a:off x="7310438" y="2441575"/>
            <a:ext cx="18335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Espèces </a:t>
            </a:r>
            <a:r>
              <a:rPr kumimoji="0" lang="nl-NL"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non parasites dans les </a:t>
            </a:r>
            <a:r>
              <a:rPr kumimoji="0" lang="nl-NL"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sols et les </a:t>
            </a:r>
            <a:r>
              <a:rPr kumimoji="0" lang="nl-NL"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sédiments.</a:t>
            </a:r>
          </a:p>
        </p:txBody>
      </p:sp>
      <p:cxnSp>
        <p:nvCxnSpPr>
          <p:cNvPr id="16" name="Straight Arrow Connector 15"/>
          <p:cNvCxnSpPr/>
          <p:nvPr/>
        </p:nvCxnSpPr>
        <p:spPr>
          <a:xfrm rot="10800000">
            <a:off x="2058988" y="2293938"/>
            <a:ext cx="850900"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27" name="Picture 10" descr="2.jpg"/>
          <p:cNvPicPr>
            <a:picLocks noChangeAspect="1"/>
          </p:cNvPicPr>
          <p:nvPr/>
        </p:nvPicPr>
        <p:blipFill>
          <a:blip r:embed="rId8">
            <a:extLst>
              <a:ext uri="{28A0092B-C50C-407E-A947-70E740481C1C}">
                <a14:useLocalDpi xmlns:a14="http://schemas.microsoft.com/office/drawing/2010/main" val="0"/>
              </a:ext>
            </a:extLst>
          </a:blip>
          <a:srcRect l="50833" t="64999" r="19167" b="4630"/>
          <a:stretch>
            <a:fillRect/>
          </a:stretch>
        </p:blipFill>
        <p:spPr bwMode="auto">
          <a:xfrm>
            <a:off x="7438928" y="4462463"/>
            <a:ext cx="1371697" cy="208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ep 2"/>
          <p:cNvGrpSpPr/>
          <p:nvPr/>
        </p:nvGrpSpPr>
        <p:grpSpPr>
          <a:xfrm>
            <a:off x="2949575" y="5314420"/>
            <a:ext cx="4338457" cy="1526118"/>
            <a:chOff x="2949575" y="5314420"/>
            <a:chExt cx="4338457" cy="1526118"/>
          </a:xfrm>
        </p:grpSpPr>
        <p:pic>
          <p:nvPicPr>
            <p:cNvPr id="38929" name="Picture 12" descr="predatory nematode.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233" y="5314421"/>
              <a:ext cx="2076596" cy="118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2949575" y="5314420"/>
              <a:ext cx="4338457" cy="1526118"/>
              <a:chOff x="2949575" y="5314420"/>
              <a:chExt cx="4338457" cy="1526118"/>
            </a:xfrm>
          </p:grpSpPr>
          <p:sp>
            <p:nvSpPr>
              <p:cNvPr id="38928" name="TextBox 11"/>
              <p:cNvSpPr txBox="1">
                <a:spLocks noChangeArrowheads="1"/>
              </p:cNvSpPr>
              <p:nvPr/>
            </p:nvSpPr>
            <p:spPr bwMode="auto">
              <a:xfrm>
                <a:off x="3013079" y="6501893"/>
                <a:ext cx="4274953" cy="3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Nématodes </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parasites </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et </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prédateurs</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8930" name="Picture 13" descr="heterorhabditi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5314420"/>
                <a:ext cx="1779940" cy="118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2" name="Straight Arrow Connector 21"/>
          <p:cNvCxnSpPr/>
          <p:nvPr/>
        </p:nvCxnSpPr>
        <p:spPr bwMode="auto">
          <a:xfrm rot="16200000" flipH="1">
            <a:off x="5245893" y="4872832"/>
            <a:ext cx="347663" cy="27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804025" y="2352675"/>
            <a:ext cx="771525" cy="17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8924" name="Group 16"/>
          <p:cNvGrpSpPr>
            <a:grpSpLocks/>
          </p:cNvGrpSpPr>
          <p:nvPr/>
        </p:nvGrpSpPr>
        <p:grpSpPr bwMode="auto">
          <a:xfrm>
            <a:off x="123825" y="4784725"/>
            <a:ext cx="2333625" cy="1011238"/>
            <a:chOff x="793794" y="4487665"/>
            <a:chExt cx="2333167" cy="1011538"/>
          </a:xfrm>
        </p:grpSpPr>
        <p:sp>
          <p:nvSpPr>
            <p:cNvPr id="38925" name="TextBox 24"/>
            <p:cNvSpPr txBox="1">
              <a:spLocks noChangeArrowheads="1"/>
            </p:cNvSpPr>
            <p:nvPr/>
          </p:nvSpPr>
          <p:spPr bwMode="auto">
            <a:xfrm>
              <a:off x="793794" y="4913809"/>
              <a:ext cx="2292369" cy="58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Nématodes parasites des plantes </a:t>
              </a:r>
            </a:p>
          </p:txBody>
        </p:sp>
        <p:cxnSp>
          <p:nvCxnSpPr>
            <p:cNvPr id="28" name="Straight Arrow Connector 27"/>
            <p:cNvCxnSpPr/>
            <p:nvPr/>
          </p:nvCxnSpPr>
          <p:spPr>
            <a:xfrm flipH="1">
              <a:off x="2701594" y="4487665"/>
              <a:ext cx="425367" cy="322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43009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0"/>
            <a:ext cx="8229600" cy="1001713"/>
          </a:xfrm>
        </p:spPr>
        <p:txBody>
          <a:bodyPr/>
          <a:lstStyle/>
          <a:p>
            <a:r>
              <a:rPr lang="nl-NL" altLang="en-US" dirty="0" err="1">
                <a:latin typeface="Verdana" panose="020B0604030504040204" pitchFamily="34" charset="0"/>
                <a:ea typeface="Verdana" panose="020B0604030504040204" pitchFamily="34" charset="0"/>
                <a:cs typeface="Verdana" panose="020B0604030504040204" pitchFamily="34" charset="0"/>
              </a:rPr>
              <a:t>Dommages causés par les nématodes</a:t>
            </a:r>
            <a:endParaRPr lang="nl-NL" alt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2531" name="Picture 3" descr="Folie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052513"/>
            <a:ext cx="2959100" cy="2387600"/>
          </a:xfrm>
        </p:spPr>
      </p:pic>
      <p:pic>
        <p:nvPicPr>
          <p:cNvPr id="22532" name="Picture 4" descr="Folie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7900" y="1052513"/>
            <a:ext cx="2944813" cy="2392362"/>
          </a:xfrm>
        </p:spPr>
      </p:pic>
      <p:pic>
        <p:nvPicPr>
          <p:cNvPr id="22533" name="Picture 6" descr="Variante7"/>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71550" y="3500438"/>
            <a:ext cx="29591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Folie11"/>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4787900" y="3500438"/>
            <a:ext cx="29527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Loading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25" y="3500438"/>
            <a:ext cx="299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54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33375"/>
            <a:ext cx="8229600" cy="840125"/>
          </a:xfrm>
        </p:spPr>
        <p:txBody>
          <a:bodyPr/>
          <a:lstStyle/>
          <a:p>
            <a:r>
              <a:rPr lang="nl-NL" altLang="en-US" dirty="0" err="1"/>
              <a:t>Nématodes des lésions des racines</a:t>
            </a:r>
          </a:p>
        </p:txBody>
      </p:sp>
      <p:pic>
        <p:nvPicPr>
          <p:cNvPr id="21508" name="Picture 4" descr="http://www.sardi.sa.gov.au/__data/assets/image/0003/91830/lifecycle_prat_large.jpg"/>
          <p:cNvPicPr>
            <a:picLocks noChangeAspect="1" noChangeArrowheads="1"/>
          </p:cNvPicPr>
          <p:nvPr/>
        </p:nvPicPr>
        <p:blipFill>
          <a:blip r:embed="rId3"/>
          <a:srcRect/>
          <a:stretch>
            <a:fillRect/>
          </a:stretch>
        </p:blipFill>
        <p:spPr bwMode="auto">
          <a:xfrm>
            <a:off x="323850" y="981075"/>
            <a:ext cx="6337300" cy="4710113"/>
          </a:xfrm>
          <a:prstGeom prst="rect">
            <a:avLst/>
          </a:prstGeom>
        </p:spPr>
        <p:style>
          <a:lnRef idx="2">
            <a:schemeClr val="dk1"/>
          </a:lnRef>
          <a:fillRef idx="1">
            <a:schemeClr val="lt1"/>
          </a:fillRef>
          <a:effectRef idx="0">
            <a:schemeClr val="dk1"/>
          </a:effectRef>
          <a:fontRef idx="minor">
            <a:schemeClr val="dk1"/>
          </a:fontRef>
        </p:style>
      </p:pic>
      <p:sp>
        <p:nvSpPr>
          <p:cNvPr id="27652" name="TextBox 1"/>
          <p:cNvSpPr txBox="1">
            <a:spLocks noChangeArrowheads="1"/>
          </p:cNvSpPr>
          <p:nvPr/>
        </p:nvSpPr>
        <p:spPr bwMode="auto">
          <a:xfrm>
            <a:off x="179388" y="5703888"/>
            <a:ext cx="3484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20000"/>
              </a:spcAft>
              <a:buClr>
                <a:schemeClr val="hlink"/>
              </a:buClr>
              <a:buSzPct val="75000"/>
              <a:buFont typeface="Wingdings" panose="05000000000000000000" pitchFamily="2" charset="2"/>
              <a:buChar char="n"/>
              <a:defRPr sz="2800">
                <a:solidFill>
                  <a:schemeClr val="tx1"/>
                </a:solidFill>
                <a:latin typeface="News Gothic" panose="020B0500000000000000" pitchFamily="34" charset="0"/>
              </a:defRPr>
            </a:lvl1pPr>
            <a:lvl2pPr marL="742950" indent="-285750">
              <a:spcAft>
                <a:spcPct val="20000"/>
              </a:spcAft>
              <a:buClr>
                <a:srgbClr val="80BA64"/>
              </a:buClr>
              <a:buSzPct val="75000"/>
              <a:buFont typeface="Wingdings" panose="05000000000000000000" pitchFamily="2" charset="2"/>
              <a:buChar char="l"/>
              <a:defRPr sz="2400">
                <a:solidFill>
                  <a:schemeClr val="tx1"/>
                </a:solidFill>
                <a:latin typeface="News Gothic" panose="020B0500000000000000" pitchFamily="34" charset="0"/>
              </a:defRPr>
            </a:lvl2pPr>
            <a:lvl3pPr marL="1143000" indent="-228600">
              <a:spcAft>
                <a:spcPct val="20000"/>
              </a:spcAft>
              <a:buChar char="•"/>
              <a:defRPr>
                <a:solidFill>
                  <a:schemeClr val="tx1"/>
                </a:solidFill>
                <a:latin typeface="News Gothic" panose="020B0500000000000000" pitchFamily="34" charset="0"/>
              </a:defRPr>
            </a:lvl3pPr>
            <a:lvl4pPr marL="1600200" indent="-228600">
              <a:spcAft>
                <a:spcPct val="20000"/>
              </a:spcAft>
              <a:buChar char="–"/>
              <a:defRPr>
                <a:solidFill>
                  <a:schemeClr val="tx1"/>
                </a:solidFill>
                <a:latin typeface="News Gothic" panose="020B0500000000000000" pitchFamily="34" charset="0"/>
              </a:defRPr>
            </a:lvl4pPr>
            <a:lvl5pPr marL="2057400" indent="-228600">
              <a:spcBef>
                <a:spcPct val="20000"/>
              </a:spcBef>
              <a:buChar char="»"/>
              <a:defRPr sz="2000" b="1">
                <a:solidFill>
                  <a:schemeClr val="tx1"/>
                </a:solidFill>
                <a:latin typeface="News Gothic" panose="020B0500000000000000" pitchFamily="34" charset="0"/>
              </a:defRPr>
            </a:lvl5pPr>
            <a:lvl6pPr marL="2514600" indent="-228600" eaLnBrk="0" fontAlgn="base" hangingPunct="0">
              <a:spcBef>
                <a:spcPct val="20000"/>
              </a:spcBef>
              <a:spcAft>
                <a:spcPct val="0"/>
              </a:spcAft>
              <a:buChar char="»"/>
              <a:defRPr sz="2000" b="1">
                <a:solidFill>
                  <a:schemeClr val="tx1"/>
                </a:solidFill>
                <a:latin typeface="News Gothic" panose="020B0500000000000000" pitchFamily="34" charset="0"/>
              </a:defRPr>
            </a:lvl6pPr>
            <a:lvl7pPr marL="2971800" indent="-228600" eaLnBrk="0" fontAlgn="base" hangingPunct="0">
              <a:spcBef>
                <a:spcPct val="20000"/>
              </a:spcBef>
              <a:spcAft>
                <a:spcPct val="0"/>
              </a:spcAft>
              <a:buChar char="»"/>
              <a:defRPr sz="2000" b="1">
                <a:solidFill>
                  <a:schemeClr val="tx1"/>
                </a:solidFill>
                <a:latin typeface="News Gothic" panose="020B0500000000000000" pitchFamily="34" charset="0"/>
              </a:defRPr>
            </a:lvl7pPr>
            <a:lvl8pPr marL="3429000" indent="-228600" eaLnBrk="0" fontAlgn="base" hangingPunct="0">
              <a:spcBef>
                <a:spcPct val="20000"/>
              </a:spcBef>
              <a:spcAft>
                <a:spcPct val="0"/>
              </a:spcAft>
              <a:buChar char="»"/>
              <a:defRPr sz="2000" b="1">
                <a:solidFill>
                  <a:schemeClr val="tx1"/>
                </a:solidFill>
                <a:latin typeface="News Gothic" panose="020B0500000000000000" pitchFamily="34" charset="0"/>
              </a:defRPr>
            </a:lvl8pPr>
            <a:lvl9pPr marL="3886200" indent="-228600" eaLnBrk="0" fontAlgn="base" hangingPunct="0">
              <a:spcBef>
                <a:spcPct val="20000"/>
              </a:spcBef>
              <a:spcAft>
                <a:spcPct val="0"/>
              </a:spcAft>
              <a:buChar char="»"/>
              <a:defRPr sz="2000" b="1">
                <a:solidFill>
                  <a:schemeClr val="tx1"/>
                </a:solidFill>
                <a:latin typeface="News Gothic" panose="020B0500000000000000" pitchFamily="34" charset="0"/>
              </a:defRPr>
            </a:lvl9pPr>
          </a:lstStyle>
          <a:p>
            <a:pPr>
              <a:spcBef>
                <a:spcPct val="50000"/>
              </a:spcBef>
              <a:spcAft>
                <a:spcPct val="0"/>
              </a:spcAft>
              <a:buClrTx/>
              <a:buSzTx/>
              <a:buFontTx/>
              <a:buNone/>
            </a:pPr>
            <a:r>
              <a:rPr lang="nl-NL" altLang="en-US" sz="1000" dirty="0" err="1"/>
              <a:t>Source </a:t>
            </a:r>
            <a:r>
              <a:rPr lang="nl-NL" altLang="en-US" sz="1000" dirty="0"/>
              <a:t>: </a:t>
            </a:r>
            <a:r>
              <a:rPr lang="nl-NL" altLang="en-US" sz="1000" dirty="0" err="1"/>
              <a:t>Agrios</a:t>
            </a:r>
            <a:r>
              <a:rPr lang="nl-NL" altLang="en-US" sz="1000" dirty="0"/>
              <a:t>, Plant </a:t>
            </a:r>
            <a:r>
              <a:rPr lang="nl-NL" altLang="en-US" sz="1000" dirty="0" err="1"/>
              <a:t>Pathology </a:t>
            </a:r>
            <a:endParaRPr lang="nl-NL" altLang="en-US" sz="1000" dirty="0"/>
          </a:p>
        </p:txBody>
      </p:sp>
      <p:pic>
        <p:nvPicPr>
          <p:cNvPr id="6" name="Picture 5" descr="132-14"/>
          <p:cNvPicPr>
            <a:picLocks noChangeAspect="1" noChangeArrowheads="1"/>
          </p:cNvPicPr>
          <p:nvPr/>
        </p:nvPicPr>
        <p:blipFill>
          <a:blip r:embed="rId4"/>
          <a:srcRect/>
          <a:stretch>
            <a:fillRect/>
          </a:stretch>
        </p:blipFill>
        <p:spPr bwMode="auto">
          <a:xfrm>
            <a:off x="3924300" y="2528888"/>
            <a:ext cx="4760913" cy="3162300"/>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587103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Images\Zunke\Zun164.jpg"/>
          <p:cNvPicPr>
            <a:picLocks noChangeAspect="1" noChangeArrowheads="1"/>
          </p:cNvPicPr>
          <p:nvPr/>
        </p:nvPicPr>
        <p:blipFill>
          <a:blip r:embed="rId2"/>
          <a:srcRect t="13738" b="10703"/>
          <a:stretch>
            <a:fillRect/>
          </a:stretch>
        </p:blipFill>
        <p:spPr bwMode="auto">
          <a:xfrm>
            <a:off x="395288" y="4365625"/>
            <a:ext cx="2540000" cy="1584325"/>
          </a:xfrm>
          <a:prstGeom prst="rect">
            <a:avLst/>
          </a:prstGeom>
          <a:noFill/>
          <a:ln>
            <a:solidFill>
              <a:schemeClr val="bg1">
                <a:lumMod val="50000"/>
              </a:schemeClr>
            </a:solidFill>
          </a:ln>
        </p:spPr>
      </p:pic>
      <p:pic>
        <p:nvPicPr>
          <p:cNvPr id="4" name="Picture 4" descr="E:\Images\Zunke\Zun172.jpg"/>
          <p:cNvPicPr>
            <a:picLocks noChangeAspect="1" noChangeArrowheads="1"/>
          </p:cNvPicPr>
          <p:nvPr/>
        </p:nvPicPr>
        <p:blipFill>
          <a:blip r:embed="rId3"/>
          <a:srcRect t="10097" b="15858"/>
          <a:stretch>
            <a:fillRect/>
          </a:stretch>
        </p:blipFill>
        <p:spPr bwMode="auto">
          <a:xfrm>
            <a:off x="3060700" y="4365625"/>
            <a:ext cx="2590800" cy="1584325"/>
          </a:xfrm>
          <a:prstGeom prst="rect">
            <a:avLst/>
          </a:prstGeom>
          <a:noFill/>
          <a:ln>
            <a:solidFill>
              <a:schemeClr val="bg1">
                <a:lumMod val="50000"/>
              </a:schemeClr>
            </a:solidFill>
          </a:ln>
        </p:spPr>
      </p:pic>
      <p:pic>
        <p:nvPicPr>
          <p:cNvPr id="5" name="Grafik 4" descr="Möhre Papenkamp 2 klein.jpg"/>
          <p:cNvPicPr>
            <a:picLocks noChangeAspect="1"/>
          </p:cNvPicPr>
          <p:nvPr/>
        </p:nvPicPr>
        <p:blipFill>
          <a:blip r:embed="rId4"/>
          <a:stretch>
            <a:fillRect/>
          </a:stretch>
        </p:blipFill>
        <p:spPr>
          <a:xfrm>
            <a:off x="395288" y="796925"/>
            <a:ext cx="5256212" cy="3495675"/>
          </a:xfrm>
          <a:prstGeom prst="rect">
            <a:avLst/>
          </a:prstGeom>
          <a:ln>
            <a:solidFill>
              <a:schemeClr val="bg1">
                <a:lumMod val="50000"/>
              </a:schemeClr>
            </a:solidFill>
          </a:ln>
        </p:spPr>
      </p:pic>
      <p:pic>
        <p:nvPicPr>
          <p:cNvPr id="36869" name="Picture 7" descr="Möhre Papenkamp Pratylenchus 3 kl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411288"/>
            <a:ext cx="2633662" cy="3962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500188" y="290034"/>
            <a:ext cx="6781800" cy="840125"/>
          </a:xfrm>
        </p:spPr>
        <p:txBody>
          <a:bodyPr/>
          <a:lstStyle/>
          <a:p>
            <a:pPr algn="l">
              <a:defRPr/>
            </a:pPr>
            <a:r>
              <a:rPr lang="nl-NL" sz="3000" i="1" dirty="0">
                <a:latin typeface="+mn-lt"/>
              </a:rPr>
              <a:t>Pratylenchus penetrans sur carottes</a:t>
            </a:r>
          </a:p>
        </p:txBody>
      </p:sp>
    </p:spTree>
    <p:extLst>
      <p:ext uri="{BB962C8B-B14F-4D97-AF65-F5344CB8AC3E}">
        <p14:creationId xmlns:p14="http://schemas.microsoft.com/office/powerpoint/2010/main" val="36019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03289" y="152325"/>
            <a:ext cx="8012210" cy="1279783"/>
          </a:xfrm>
        </p:spPr>
        <p:txBody>
          <a:bodyPr/>
          <a:lstStyle/>
          <a:p>
            <a:r>
              <a:rPr lang="nl-NL" sz="2751" dirty="0"/>
              <a:t>Contrôle de </a:t>
            </a:r>
            <a:r>
              <a:rPr lang="nl-NL" sz="2751" i="1" dirty="0"/>
              <a:t>Pratylenchus penetrans </a:t>
            </a:r>
            <a:r>
              <a:rPr lang="nl-NL" sz="2751" dirty="0"/>
              <a:t>avec </a:t>
            </a:r>
            <a:r>
              <a:rPr lang="nl-NL" sz="2751" i="1" dirty="0"/>
              <a:t>Tagetes patula </a:t>
            </a:r>
            <a:r>
              <a:rPr lang="nl-NL" sz="1800" dirty="0"/>
              <a:t>(Oostenbrink 1957). </a:t>
            </a:r>
            <a:endParaRPr lang="nl-NL" i="1" dirty="0"/>
          </a:p>
        </p:txBody>
      </p:sp>
      <p:pic>
        <p:nvPicPr>
          <p:cNvPr id="88067" name="Picture 3" descr="PPTA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181" y="1849439"/>
            <a:ext cx="5503864" cy="395104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936" y="1752535"/>
            <a:ext cx="3018880" cy="110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9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B23B-3230-48E0-90B6-B61AD5AC3753}"/>
              </a:ext>
            </a:extLst>
          </p:cNvPr>
          <p:cNvSpPr>
            <a:spLocks noGrp="1"/>
          </p:cNvSpPr>
          <p:nvPr>
            <p:ph type="title"/>
          </p:nvPr>
        </p:nvSpPr>
        <p:spPr>
          <a:xfrm>
            <a:off x="491642" y="230188"/>
            <a:ext cx="8442796" cy="791650"/>
          </a:xfrm>
        </p:spPr>
        <p:txBody>
          <a:bodyPr/>
          <a:lstStyle/>
          <a:p>
            <a:r>
              <a:rPr lang="nl-NL" dirty="0" err="1"/>
              <a:t>Mode d'action </a:t>
            </a:r>
            <a:endParaRPr lang="nl-NL" dirty="0"/>
          </a:p>
        </p:txBody>
      </p:sp>
      <p:sp>
        <p:nvSpPr>
          <p:cNvPr id="3" name="Tijdelijke aanduiding voor tekst 2">
            <a:extLst>
              <a:ext uri="{FF2B5EF4-FFF2-40B4-BE49-F238E27FC236}">
                <a16:creationId xmlns:a16="http://schemas.microsoft.com/office/drawing/2014/main" id="{C8B40EEA-F50C-4138-93C6-7BBCA964F575}"/>
              </a:ext>
            </a:extLst>
          </p:cNvPr>
          <p:cNvSpPr>
            <a:spLocks noGrp="1"/>
          </p:cNvSpPr>
          <p:nvPr>
            <p:ph type="body" sz="quarter" idx="10"/>
          </p:nvPr>
        </p:nvSpPr>
        <p:spPr/>
        <p:txBody>
          <a:bodyPr/>
          <a:lstStyle/>
          <a:p>
            <a:r>
              <a:rPr lang="nl-NL" dirty="0" err="1"/>
              <a:t>Endoderme avec </a:t>
            </a:r>
            <a:r>
              <a:rPr lang="nl-NL" dirty="0"/>
              <a:t/>
            </a:r>
            <a:br>
              <a:rPr lang="nl-NL" dirty="0"/>
            </a:br>
            <a:r>
              <a:rPr lang="en-US" sz="2400" dirty="0">
                <a:solidFill>
                  <a:schemeClr val="tx1"/>
                </a:solidFill>
              </a:rPr>
              <a:t>α-terthiophène </a:t>
            </a:r>
          </a:p>
          <a:p>
            <a:r>
              <a:rPr lang="nl-NL" dirty="0" err="1"/>
              <a:t>Les dommages produisent de la </a:t>
            </a:r>
            <a:r>
              <a:rPr lang="nl-NL" dirty="0"/>
              <a:t>peroxydase</a:t>
            </a:r>
          </a:p>
          <a:p>
            <a:r>
              <a:rPr lang="nl-NL" dirty="0" err="1"/>
              <a:t>Oxygène </a:t>
            </a:r>
            <a:r>
              <a:rPr lang="nl-NL" dirty="0"/>
              <a:t>singulet </a:t>
            </a:r>
          </a:p>
          <a:p>
            <a:r>
              <a:rPr lang="nl-NL" dirty="0" err="1"/>
              <a:t>Mortel </a:t>
            </a:r>
            <a:r>
              <a:rPr lang="nl-NL" dirty="0"/>
              <a:t>au </a:t>
            </a:r>
            <a:r>
              <a:rPr lang="nl-NL" dirty="0" err="1"/>
              <a:t>contact </a:t>
            </a:r>
            <a:endParaRPr lang="nl-NL" dirty="0"/>
          </a:p>
          <a:p>
            <a:r>
              <a:rPr lang="nl-NL" dirty="0" err="1"/>
              <a:t>Seules les espèces de </a:t>
            </a:r>
            <a:r>
              <a:rPr lang="nl-NL" i="1" dirty="0"/>
              <a:t>Pratylenchus </a:t>
            </a:r>
            <a:r>
              <a:rPr lang="nl-NL" dirty="0" err="1"/>
              <a:t>percent l'endoderme</a:t>
            </a:r>
            <a:r>
              <a:rPr lang="nl-NL" dirty="0"/>
              <a:t>. </a:t>
            </a:r>
          </a:p>
        </p:txBody>
      </p:sp>
      <p:sp>
        <p:nvSpPr>
          <p:cNvPr id="5" name="Tijdelijke aanduiding voor dianummer 4">
            <a:extLst>
              <a:ext uri="{FF2B5EF4-FFF2-40B4-BE49-F238E27FC236}">
                <a16:creationId xmlns:a16="http://schemas.microsoft.com/office/drawing/2014/main" id="{DA617422-84D4-498E-85E1-A4A6F0871F30}"/>
              </a:ext>
            </a:extLst>
          </p:cNvPr>
          <p:cNvSpPr>
            <a:spLocks noGrp="1"/>
          </p:cNvSpPr>
          <p:nvPr>
            <p:ph type="sldNum" sz="quarter" idx="18"/>
          </p:nvPr>
        </p:nvSpPr>
        <p:spPr/>
        <p:txBody>
          <a:bodyPr/>
          <a:lstStyle/>
          <a:p>
            <a:pPr algn="r">
              <a:lnSpc>
                <a:spcPts val="1200"/>
              </a:lnSpc>
            </a:pPr>
            <a:fld id="{F25965E0-7062-474C-8671-DB3A3CE669B0}" type="slidenum">
              <a:rPr lang="nl-NL" smtClean="0"/>
              <a:t>7</a:t>
            </a:fld>
            <a:endParaRPr lang="nl-NL" dirty="0"/>
          </a:p>
        </p:txBody>
      </p:sp>
      <p:grpSp>
        <p:nvGrpSpPr>
          <p:cNvPr id="8" name="docshapegroup1">
            <a:extLst>
              <a:ext uri="{FF2B5EF4-FFF2-40B4-BE49-F238E27FC236}">
                <a16:creationId xmlns:a16="http://schemas.microsoft.com/office/drawing/2014/main" id="{89B35346-4B47-490E-9D23-75E3F5233DD9}"/>
              </a:ext>
            </a:extLst>
          </p:cNvPr>
          <p:cNvGrpSpPr>
            <a:grpSpLocks/>
          </p:cNvGrpSpPr>
          <p:nvPr/>
        </p:nvGrpSpPr>
        <p:grpSpPr bwMode="auto">
          <a:xfrm>
            <a:off x="4800600" y="1835249"/>
            <a:ext cx="4343400" cy="3966837"/>
            <a:chOff x="6129" y="244"/>
            <a:chExt cx="4732" cy="3794"/>
          </a:xfrm>
        </p:grpSpPr>
        <p:sp>
          <p:nvSpPr>
            <p:cNvPr id="9" name="docshape2">
              <a:extLst>
                <a:ext uri="{FF2B5EF4-FFF2-40B4-BE49-F238E27FC236}">
                  <a16:creationId xmlns:a16="http://schemas.microsoft.com/office/drawing/2014/main" id="{36DE8394-095D-4AF7-B2E0-BE37E9C97F09}"/>
                </a:ext>
              </a:extLst>
            </p:cNvPr>
            <p:cNvSpPr>
              <a:spLocks noChangeArrowheads="1"/>
            </p:cNvSpPr>
            <p:nvPr/>
          </p:nvSpPr>
          <p:spPr bwMode="auto">
            <a:xfrm>
              <a:off x="6129" y="244"/>
              <a:ext cx="4732" cy="3794"/>
            </a:xfrm>
            <a:prstGeom prst="rect">
              <a:avLst/>
            </a:prstGeom>
            <a:solidFill>
              <a:srgbClr val="E1E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6087" name="docshape3">
              <a:extLst>
                <a:ext uri="{FF2B5EF4-FFF2-40B4-BE49-F238E27FC236}">
                  <a16:creationId xmlns:a16="http://schemas.microsoft.com/office/drawing/2014/main" id="{735EF6F1-23CD-42B2-9AF1-48FDB19D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 y="244"/>
              <a:ext cx="4296" cy="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381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10" y="370084"/>
            <a:ext cx="8534491" cy="772465"/>
          </a:xfrm>
        </p:spPr>
        <p:txBody>
          <a:bodyPr/>
          <a:lstStyle/>
          <a:p>
            <a:r>
              <a:rPr lang="nl-NL" i="1" dirty="0"/>
              <a:t>Tagetes patula </a:t>
            </a:r>
            <a:r>
              <a:rPr lang="nl-NL" dirty="0"/>
              <a:t>et </a:t>
            </a:r>
            <a:r>
              <a:rPr lang="nl-NL" i="1" dirty="0"/>
              <a:t>Pratylenchus penetrans</a:t>
            </a:r>
          </a:p>
        </p:txBody>
      </p:sp>
      <p:graphicFrame>
        <p:nvGraphicFramePr>
          <p:cNvPr id="2" name="Object 3"/>
          <p:cNvGraphicFramePr>
            <a:graphicFrameLocks noGrp="1" noChangeAspect="1"/>
          </p:cNvGraphicFramePr>
          <p:nvPr>
            <p:ph type="chart" idx="1"/>
          </p:nvPr>
        </p:nvGraphicFramePr>
        <p:xfrm>
          <a:off x="456949" y="1371055"/>
          <a:ext cx="8230105" cy="4344366"/>
        </p:xfrm>
        <a:graphic>
          <a:graphicData uri="http://schemas.openxmlformats.org/drawingml/2006/chart">
            <c:chart xmlns:c="http://schemas.openxmlformats.org/drawingml/2006/chart" xmlns:r="http://schemas.openxmlformats.org/officeDocument/2006/relationships" r:id="rId3"/>
          </a:graphicData>
        </a:graphic>
      </p:graphicFrame>
      <p:sp>
        <p:nvSpPr>
          <p:cNvPr id="89092" name="Text Box 4"/>
          <p:cNvSpPr txBox="1">
            <a:spLocks noChangeArrowheads="1"/>
          </p:cNvSpPr>
          <p:nvPr/>
        </p:nvSpPr>
        <p:spPr bwMode="auto">
          <a:xfrm>
            <a:off x="3809983" y="3386155"/>
            <a:ext cx="1219200" cy="3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01" tIns="45600" rIns="91201" bIns="4560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algn="ctr" eaLnBrk="0" fontAlgn="base" hangingPunct="0">
              <a:spcBef>
                <a:spcPct val="50000"/>
              </a:spcBef>
              <a:spcAft>
                <a:spcPct val="0"/>
              </a:spcAft>
              <a:defRPr sz="2400">
                <a:solidFill>
                  <a:schemeClr val="tx1"/>
                </a:solidFill>
                <a:latin typeface="News Gothic" pitchFamily="34" charset="0"/>
              </a:defRPr>
            </a:lvl6pPr>
            <a:lvl7pPr marL="2971800" indent="-228600" algn="ctr" eaLnBrk="0" fontAlgn="base" hangingPunct="0">
              <a:spcBef>
                <a:spcPct val="50000"/>
              </a:spcBef>
              <a:spcAft>
                <a:spcPct val="0"/>
              </a:spcAft>
              <a:defRPr sz="2400">
                <a:solidFill>
                  <a:schemeClr val="tx1"/>
                </a:solidFill>
                <a:latin typeface="News Gothic" pitchFamily="34" charset="0"/>
              </a:defRPr>
            </a:lvl7pPr>
            <a:lvl8pPr marL="3429000" indent="-228600" algn="ctr" eaLnBrk="0" fontAlgn="base" hangingPunct="0">
              <a:spcBef>
                <a:spcPct val="50000"/>
              </a:spcBef>
              <a:spcAft>
                <a:spcPct val="0"/>
              </a:spcAft>
              <a:defRPr sz="2400">
                <a:solidFill>
                  <a:schemeClr val="tx1"/>
                </a:solidFill>
                <a:latin typeface="News Gothic" pitchFamily="34" charset="0"/>
              </a:defRPr>
            </a:lvl8pPr>
            <a:lvl9pPr marL="3886200" indent="-228600" algn="ctr" eaLnBrk="0" fontAlgn="base" hangingPunct="0">
              <a:spcBef>
                <a:spcPct val="50000"/>
              </a:spcBef>
              <a:spcAft>
                <a:spcPct val="0"/>
              </a:spcAft>
              <a:defRPr sz="2400">
                <a:solidFill>
                  <a:schemeClr val="tx1"/>
                </a:solidFill>
                <a:latin typeface="News Gothic" pitchFamily="34" charset="0"/>
              </a:defRPr>
            </a:lvl9pPr>
          </a:lstStyle>
          <a:p>
            <a:pPr defTabSz="967618"/>
            <a:r>
              <a:rPr lang="nl-NL" sz="1587" dirty="0" err="1">
                <a:solidFill>
                  <a:srgbClr val="FF7900"/>
                </a:solidFill>
                <a:latin typeface="Helvetica" pitchFamily="34" charset="0"/>
              </a:rPr>
              <a:t>Carottes</a:t>
            </a:r>
            <a:endParaRPr lang="nl-NL" sz="1587" dirty="0">
              <a:solidFill>
                <a:srgbClr val="FF7900"/>
              </a:solidFill>
              <a:latin typeface="Helvetica" pitchFamily="34" charset="0"/>
            </a:endParaRPr>
          </a:p>
        </p:txBody>
      </p:sp>
      <p:sp>
        <p:nvSpPr>
          <p:cNvPr id="89093" name="Text Box 5"/>
          <p:cNvSpPr txBox="1">
            <a:spLocks noChangeArrowheads="1"/>
          </p:cNvSpPr>
          <p:nvPr/>
        </p:nvSpPr>
        <p:spPr bwMode="auto">
          <a:xfrm>
            <a:off x="5715004" y="2736549"/>
            <a:ext cx="1295452" cy="5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201" tIns="45600" rIns="91201" bIns="4560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algn="ctr" eaLnBrk="0" fontAlgn="base" hangingPunct="0">
              <a:spcBef>
                <a:spcPct val="50000"/>
              </a:spcBef>
              <a:spcAft>
                <a:spcPct val="0"/>
              </a:spcAft>
              <a:defRPr sz="2400">
                <a:solidFill>
                  <a:schemeClr val="tx1"/>
                </a:solidFill>
                <a:latin typeface="News Gothic" pitchFamily="34" charset="0"/>
              </a:defRPr>
            </a:lvl6pPr>
            <a:lvl7pPr marL="2971800" indent="-228600" algn="ctr" eaLnBrk="0" fontAlgn="base" hangingPunct="0">
              <a:spcBef>
                <a:spcPct val="50000"/>
              </a:spcBef>
              <a:spcAft>
                <a:spcPct val="0"/>
              </a:spcAft>
              <a:defRPr sz="2400">
                <a:solidFill>
                  <a:schemeClr val="tx1"/>
                </a:solidFill>
                <a:latin typeface="News Gothic" pitchFamily="34" charset="0"/>
              </a:defRPr>
            </a:lvl7pPr>
            <a:lvl8pPr marL="3429000" indent="-228600" algn="ctr" eaLnBrk="0" fontAlgn="base" hangingPunct="0">
              <a:spcBef>
                <a:spcPct val="50000"/>
              </a:spcBef>
              <a:spcAft>
                <a:spcPct val="0"/>
              </a:spcAft>
              <a:defRPr sz="2400">
                <a:solidFill>
                  <a:schemeClr val="tx1"/>
                </a:solidFill>
                <a:latin typeface="News Gothic" pitchFamily="34" charset="0"/>
              </a:defRPr>
            </a:lvl8pPr>
            <a:lvl9pPr marL="3886200" indent="-228600" algn="ctr" eaLnBrk="0" fontAlgn="base" hangingPunct="0">
              <a:spcBef>
                <a:spcPct val="50000"/>
              </a:spcBef>
              <a:spcAft>
                <a:spcPct val="0"/>
              </a:spcAft>
              <a:defRPr sz="2400">
                <a:solidFill>
                  <a:schemeClr val="tx1"/>
                </a:solidFill>
                <a:latin typeface="News Gothic" pitchFamily="34" charset="0"/>
              </a:defRPr>
            </a:lvl9pPr>
          </a:lstStyle>
          <a:p>
            <a:pPr defTabSz="967618"/>
            <a:r>
              <a:rPr lang="nl-NL" sz="1587" dirty="0">
                <a:solidFill>
                  <a:srgbClr val="00B050"/>
                </a:solidFill>
                <a:latin typeface="Helvetica" pitchFamily="34" charset="0"/>
              </a:rPr>
              <a:t>ivraie du pays de Galles</a:t>
            </a:r>
          </a:p>
        </p:txBody>
      </p:sp>
      <p:sp>
        <p:nvSpPr>
          <p:cNvPr id="89094" name="Text Box 6"/>
          <p:cNvSpPr txBox="1">
            <a:spLocks noChangeArrowheads="1"/>
          </p:cNvSpPr>
          <p:nvPr/>
        </p:nvSpPr>
        <p:spPr bwMode="auto">
          <a:xfrm>
            <a:off x="1981144" y="2362176"/>
            <a:ext cx="990600" cy="3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01" tIns="45600" rIns="91201" bIns="4560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algn="ctr" eaLnBrk="0" fontAlgn="base" hangingPunct="0">
              <a:spcBef>
                <a:spcPct val="50000"/>
              </a:spcBef>
              <a:spcAft>
                <a:spcPct val="0"/>
              </a:spcAft>
              <a:defRPr sz="2400">
                <a:solidFill>
                  <a:schemeClr val="tx1"/>
                </a:solidFill>
                <a:latin typeface="News Gothic" pitchFamily="34" charset="0"/>
              </a:defRPr>
            </a:lvl6pPr>
            <a:lvl7pPr marL="2971800" indent="-228600" algn="ctr" eaLnBrk="0" fontAlgn="base" hangingPunct="0">
              <a:spcBef>
                <a:spcPct val="50000"/>
              </a:spcBef>
              <a:spcAft>
                <a:spcPct val="0"/>
              </a:spcAft>
              <a:defRPr sz="2400">
                <a:solidFill>
                  <a:schemeClr val="tx1"/>
                </a:solidFill>
                <a:latin typeface="News Gothic" pitchFamily="34" charset="0"/>
              </a:defRPr>
            </a:lvl7pPr>
            <a:lvl8pPr marL="3429000" indent="-228600" algn="ctr" eaLnBrk="0" fontAlgn="base" hangingPunct="0">
              <a:spcBef>
                <a:spcPct val="50000"/>
              </a:spcBef>
              <a:spcAft>
                <a:spcPct val="0"/>
              </a:spcAft>
              <a:defRPr sz="2400">
                <a:solidFill>
                  <a:schemeClr val="tx1"/>
                </a:solidFill>
                <a:latin typeface="News Gothic" pitchFamily="34" charset="0"/>
              </a:defRPr>
            </a:lvl8pPr>
            <a:lvl9pPr marL="3886200" indent="-228600" algn="ctr" eaLnBrk="0" fontAlgn="base" hangingPunct="0">
              <a:spcBef>
                <a:spcPct val="50000"/>
              </a:spcBef>
              <a:spcAft>
                <a:spcPct val="0"/>
              </a:spcAft>
              <a:defRPr sz="2400">
                <a:solidFill>
                  <a:schemeClr val="tx1"/>
                </a:solidFill>
                <a:latin typeface="News Gothic" pitchFamily="34" charset="0"/>
              </a:defRPr>
            </a:lvl9pPr>
          </a:lstStyle>
          <a:p>
            <a:pPr defTabSz="967618"/>
            <a:r>
              <a:rPr lang="nl-NL" sz="1587" dirty="0">
                <a:solidFill>
                  <a:srgbClr val="000000">
                    <a:lumMod val="60000"/>
                    <a:lumOff val="40000"/>
                  </a:srgbClr>
                </a:solidFill>
                <a:latin typeface="Helvetica" pitchFamily="34" charset="0"/>
              </a:rPr>
              <a:t>Phacelia</a:t>
            </a:r>
          </a:p>
        </p:txBody>
      </p:sp>
      <p:sp>
        <p:nvSpPr>
          <p:cNvPr id="89095" name="Text Box 7"/>
          <p:cNvSpPr txBox="1">
            <a:spLocks noChangeArrowheads="1"/>
          </p:cNvSpPr>
          <p:nvPr/>
        </p:nvSpPr>
        <p:spPr bwMode="auto">
          <a:xfrm>
            <a:off x="1943043" y="3581404"/>
            <a:ext cx="1066800" cy="3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01" tIns="45600" rIns="91201" bIns="4560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algn="ctr" eaLnBrk="0" fontAlgn="base" hangingPunct="0">
              <a:spcBef>
                <a:spcPct val="50000"/>
              </a:spcBef>
              <a:spcAft>
                <a:spcPct val="0"/>
              </a:spcAft>
              <a:defRPr sz="2400">
                <a:solidFill>
                  <a:schemeClr val="tx1"/>
                </a:solidFill>
                <a:latin typeface="News Gothic" pitchFamily="34" charset="0"/>
              </a:defRPr>
            </a:lvl6pPr>
            <a:lvl7pPr marL="2971800" indent="-228600" algn="ctr" eaLnBrk="0" fontAlgn="base" hangingPunct="0">
              <a:spcBef>
                <a:spcPct val="50000"/>
              </a:spcBef>
              <a:spcAft>
                <a:spcPct val="0"/>
              </a:spcAft>
              <a:defRPr sz="2400">
                <a:solidFill>
                  <a:schemeClr val="tx1"/>
                </a:solidFill>
                <a:latin typeface="News Gothic" pitchFamily="34" charset="0"/>
              </a:defRPr>
            </a:lvl7pPr>
            <a:lvl8pPr marL="3429000" indent="-228600" algn="ctr" eaLnBrk="0" fontAlgn="base" hangingPunct="0">
              <a:spcBef>
                <a:spcPct val="50000"/>
              </a:spcBef>
              <a:spcAft>
                <a:spcPct val="0"/>
              </a:spcAft>
              <a:defRPr sz="2400">
                <a:solidFill>
                  <a:schemeClr val="tx1"/>
                </a:solidFill>
                <a:latin typeface="News Gothic" pitchFamily="34" charset="0"/>
              </a:defRPr>
            </a:lvl8pPr>
            <a:lvl9pPr marL="3886200" indent="-228600" algn="ctr" eaLnBrk="0" fontAlgn="base" hangingPunct="0">
              <a:spcBef>
                <a:spcPct val="50000"/>
              </a:spcBef>
              <a:spcAft>
                <a:spcPct val="0"/>
              </a:spcAft>
              <a:defRPr sz="2400">
                <a:solidFill>
                  <a:schemeClr val="tx1"/>
                </a:solidFill>
                <a:latin typeface="News Gothic" pitchFamily="34" charset="0"/>
              </a:defRPr>
            </a:lvl9pPr>
          </a:lstStyle>
          <a:p>
            <a:pPr defTabSz="967618"/>
            <a:r>
              <a:rPr lang="nl-NL" sz="1587" dirty="0">
                <a:solidFill>
                  <a:srgbClr val="FFFF00"/>
                </a:solidFill>
                <a:latin typeface="Helvetica" pitchFamily="34" charset="0"/>
              </a:rPr>
              <a:t>Tagetes</a:t>
            </a:r>
          </a:p>
        </p:txBody>
      </p:sp>
    </p:spTree>
    <p:extLst>
      <p:ext uri="{BB962C8B-B14F-4D97-AF65-F5344CB8AC3E}">
        <p14:creationId xmlns:p14="http://schemas.microsoft.com/office/powerpoint/2010/main" val="274976536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nl-NL" i="1" dirty="0"/>
              <a:t>Tagetes patula </a:t>
            </a:r>
            <a:r>
              <a:rPr lang="nl-NL" sz="2000" i="1" dirty="0"/>
              <a:t>(Pays-Bas) </a:t>
            </a:r>
            <a:endParaRPr lang="nl-NL" i="1" dirty="0"/>
          </a:p>
        </p:txBody>
      </p:sp>
      <p:sp>
        <p:nvSpPr>
          <p:cNvPr id="3" name="Tijdelijke aanduiding voor tekst 2"/>
          <p:cNvSpPr>
            <a:spLocks noGrp="1"/>
          </p:cNvSpPr>
          <p:nvPr>
            <p:ph type="body" sz="quarter" idx="10"/>
          </p:nvPr>
        </p:nvSpPr>
        <p:spPr>
          <a:xfrm>
            <a:off x="358875" y="965692"/>
            <a:ext cx="8951206" cy="2143831"/>
          </a:xfrm>
        </p:spPr>
        <p:txBody>
          <a:bodyPr/>
          <a:lstStyle/>
          <a:p>
            <a:pPr>
              <a:lnSpc>
                <a:spcPct val="150000"/>
              </a:lnSpc>
              <a:spcBef>
                <a:spcPts val="0"/>
              </a:spcBef>
            </a:pPr>
            <a:r>
              <a:rPr lang="de-DE" sz="1800" dirty="0"/>
              <a:t>Culture principale </a:t>
            </a:r>
          </a:p>
          <a:p>
            <a:pPr>
              <a:lnSpc>
                <a:spcPct val="150000"/>
              </a:lnSpc>
              <a:spcBef>
                <a:spcPts val="0"/>
              </a:spcBef>
            </a:pPr>
            <a:r>
              <a:rPr lang="de-DE" sz="1800" dirty="0"/>
              <a:t>Période de semis entre le 15 mai et le 15 août</a:t>
            </a:r>
            <a:br>
              <a:rPr lang="de-DE" sz="1800" dirty="0"/>
            </a:br>
            <a:r>
              <a:rPr lang="de-DE" sz="1800" dirty="0"/>
              <a:t>Optimum : 15 juin - 15 </a:t>
            </a:r>
            <a:r>
              <a:rPr lang="de-DE" sz="1800" dirty="0" err="1"/>
              <a:t>juillet </a:t>
            </a:r>
          </a:p>
          <a:p>
            <a:pPr>
              <a:lnSpc>
                <a:spcPct val="150000"/>
              </a:lnSpc>
              <a:spcBef>
                <a:spcPts val="0"/>
              </a:spcBef>
            </a:pPr>
            <a:r>
              <a:rPr lang="de-DE" sz="1800" dirty="0"/>
              <a:t>3-10 kg/ha</a:t>
            </a:r>
          </a:p>
          <a:p>
            <a:pPr>
              <a:lnSpc>
                <a:spcPct val="150000"/>
              </a:lnSpc>
              <a:spcBef>
                <a:spcPts val="0"/>
              </a:spcBef>
            </a:pPr>
            <a:r>
              <a:rPr lang="de-DE" sz="1800" dirty="0"/>
              <a:t>Distance </a:t>
            </a:r>
            <a:r>
              <a:rPr lang="de-DE" sz="1800" dirty="0" err="1"/>
              <a:t>entre les </a:t>
            </a:r>
            <a:r>
              <a:rPr lang="de-DE" sz="1800" dirty="0"/>
              <a:t>rangs 12,5-25 cm</a:t>
            </a:r>
          </a:p>
          <a:p>
            <a:pPr>
              <a:lnSpc>
                <a:spcPct val="150000"/>
              </a:lnSpc>
              <a:spcBef>
                <a:spcPts val="0"/>
              </a:spcBef>
            </a:pPr>
            <a:r>
              <a:rPr lang="de-DE" sz="1800" dirty="0"/>
              <a:t>Temps de culture : &gt;3 mois </a:t>
            </a:r>
          </a:p>
          <a:p>
            <a:pPr>
              <a:lnSpc>
                <a:spcPct val="150000"/>
              </a:lnSpc>
              <a:spcBef>
                <a:spcPts val="0"/>
              </a:spcBef>
            </a:pPr>
            <a:r>
              <a:rPr lang="de-DE" sz="1800" dirty="0"/>
              <a:t>Matière organique efficace 1200-2500 kg/ha</a:t>
            </a:r>
          </a:p>
          <a:p>
            <a:pPr>
              <a:lnSpc>
                <a:spcPct val="150000"/>
              </a:lnSpc>
              <a:spcBef>
                <a:spcPts val="0"/>
              </a:spcBef>
            </a:pPr>
            <a:r>
              <a:rPr lang="de-DE" sz="1800" dirty="0"/>
              <a:t>Contrôle des mauvaises herbes ! (</a:t>
            </a:r>
            <a:r>
              <a:rPr lang="de-DE" sz="1800" dirty="0" err="1"/>
              <a:t>faux semis</a:t>
            </a:r>
            <a:r>
              <a:rPr lang="de-DE" sz="1800" dirty="0"/>
              <a:t>, système à faible dose).</a:t>
            </a:r>
          </a:p>
          <a:p>
            <a:pPr>
              <a:lnSpc>
                <a:spcPct val="150000"/>
              </a:lnSpc>
              <a:spcBef>
                <a:spcPts val="0"/>
              </a:spcBef>
            </a:pPr>
            <a:r>
              <a:rPr lang="de-DE" sz="1800" dirty="0"/>
              <a:t>Escargots </a:t>
            </a:r>
            <a:endParaRPr lang="nl-NL" sz="1800"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t>9</a:t>
            </a:fld>
            <a:endParaRPr lang="nl-NL"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416" y="350048"/>
            <a:ext cx="2232709" cy="1255899"/>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987" y="1727536"/>
            <a:ext cx="1713138" cy="1284854"/>
          </a:xfrm>
          <a:prstGeom prst="rect">
            <a:avLst/>
          </a:prstGeom>
        </p:spPr>
      </p:pic>
      <p:pic>
        <p:nvPicPr>
          <p:cNvPr id="11" name="Afbeelding 10">
            <a:extLst>
              <a:ext uri="{FF2B5EF4-FFF2-40B4-BE49-F238E27FC236}">
                <a16:creationId xmlns:a16="http://schemas.microsoft.com/office/drawing/2014/main" id="{2AE0AE8F-F0A1-4A12-8BF1-F1AA445FEDB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tretch>
            <a:fillRect/>
          </a:stretch>
        </p:blipFill>
        <p:spPr>
          <a:xfrm>
            <a:off x="3319524" y="4757923"/>
            <a:ext cx="1219215" cy="1995080"/>
          </a:xfrm>
          <a:prstGeom prst="rect">
            <a:avLst/>
          </a:prstGeom>
        </p:spPr>
      </p:pic>
      <p:pic>
        <p:nvPicPr>
          <p:cNvPr id="12" name="Picture 4" descr="Wandelroute Kaldenbroek-tocht | Grubbenvorst te Limburg">
            <a:extLst>
              <a:ext uri="{FF2B5EF4-FFF2-40B4-BE49-F238E27FC236}">
                <a16:creationId xmlns:a16="http://schemas.microsoft.com/office/drawing/2014/main" id="{3A8A621D-BEDB-4A40-BB2C-D5623F124B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888" y="5021633"/>
            <a:ext cx="2303636" cy="1727726"/>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3B8A70FE-8B20-4194-87BD-8B9960320E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055" y="4734117"/>
            <a:ext cx="2109301" cy="1364842"/>
          </a:xfrm>
          <a:prstGeom prst="rect">
            <a:avLst/>
          </a:prstGeom>
        </p:spPr>
      </p:pic>
      <p:pic>
        <p:nvPicPr>
          <p:cNvPr id="17" name="Afbeelding 16">
            <a:extLst>
              <a:ext uri="{FF2B5EF4-FFF2-40B4-BE49-F238E27FC236}">
                <a16:creationId xmlns:a16="http://schemas.microsoft.com/office/drawing/2014/main" id="{1849A31E-A2D7-40F5-9DC9-C716EC5AB1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2610" y="4760584"/>
            <a:ext cx="3006543" cy="1964428"/>
          </a:xfrm>
          <a:prstGeom prst="rect">
            <a:avLst/>
          </a:prstGeom>
        </p:spPr>
      </p:pic>
      <p:pic>
        <p:nvPicPr>
          <p:cNvPr id="18" name="Picture 2" descr="Behoorlijke verschillen in rassendemo biologische zaaiuien&amp;quot;">
            <a:extLst>
              <a:ext uri="{FF2B5EF4-FFF2-40B4-BE49-F238E27FC236}">
                <a16:creationId xmlns:a16="http://schemas.microsoft.com/office/drawing/2014/main" id="{6DC170AB-3DA2-4812-AEAE-B671E748BF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4726" y="5031834"/>
            <a:ext cx="2276432" cy="1707324"/>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8DD3992-CD99-4484-9326-6442B3B6A655}"/>
              </a:ext>
            </a:extLst>
          </p:cNvPr>
          <p:cNvSpPr txBox="1"/>
          <p:nvPr/>
        </p:nvSpPr>
        <p:spPr>
          <a:xfrm>
            <a:off x="6019761" y="3521862"/>
            <a:ext cx="2569706" cy="323165"/>
          </a:xfrm>
          <a:prstGeom prst="rect">
            <a:avLst/>
          </a:prstGeom>
          <a:noFill/>
        </p:spPr>
        <p:txBody>
          <a:bodyPr wrap="square" rtlCol="0">
            <a:spAutoFit/>
          </a:bodyPr>
          <a:lstStyle/>
          <a:p>
            <a:pPr>
              <a:lnSpc>
                <a:spcPts val="1800"/>
              </a:lnSpc>
            </a:pPr>
            <a:r>
              <a:rPr lang="en-GB" sz="2000" dirty="0" err="1">
                <a:solidFill>
                  <a:srgbClr val="FF0000"/>
                </a:solidFill>
                <a:latin typeface="Verdana" pitchFamily="34" charset="0"/>
              </a:rPr>
              <a:t>Coût </a:t>
            </a:r>
            <a:r>
              <a:rPr lang="en-GB" sz="2000" dirty="0">
                <a:solidFill>
                  <a:srgbClr val="FF0000"/>
                </a:solidFill>
                <a:latin typeface="Verdana" pitchFamily="34" charset="0"/>
              </a:rPr>
              <a:t>: 475,- €/ha</a:t>
            </a:r>
          </a:p>
        </p:txBody>
      </p:sp>
    </p:spTree>
    <p:extLst>
      <p:ext uri="{BB962C8B-B14F-4D97-AF65-F5344CB8AC3E}">
        <p14:creationId xmlns:p14="http://schemas.microsoft.com/office/powerpoint/2010/main" val="32919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150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2500"/>
                            </p:stCondLst>
                            <p:childTnLst>
                              <p:par>
                                <p:cTn id="13" presetID="16" presetClass="entr" presetSubtype="21" fill="hold" nodeType="afterEffect">
                                  <p:stCondLst>
                                    <p:cond delay="150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par>
                          <p:cTn id="21" fill="hold">
                            <p:stCondLst>
                              <p:cond delay="500"/>
                            </p:stCondLst>
                            <p:childTnLst>
                              <p:par>
                                <p:cTn id="22" presetID="16" presetClass="entr" presetSubtype="21" fill="hold" nodeType="after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5.xml><?xml version="1.0" encoding="utf-8"?>
<a:theme xmlns:a="http://schemas.openxmlformats.org/drawingml/2006/main" name="2_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6.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7.xml><?xml version="1.0" encoding="utf-8"?>
<a:theme xmlns:a="http://schemas.openxmlformats.org/drawingml/2006/main" name="2_Wageningen 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8.xml><?xml version="1.0" encoding="utf-8"?>
<a:theme xmlns:a="http://schemas.openxmlformats.org/drawingml/2006/main" name="Offic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1253</Words>
  <Application>Microsoft Office PowerPoint</Application>
  <PresentationFormat>Affichage à l'écran (4:3)</PresentationFormat>
  <Paragraphs>107</Paragraphs>
  <Slides>13</Slides>
  <Notes>11</Notes>
  <HiddenSlides>0</HiddenSlides>
  <MMClips>0</MMClips>
  <ScaleCrop>false</ScaleCrop>
  <HeadingPairs>
    <vt:vector size="8" baseType="variant">
      <vt:variant>
        <vt:lpstr>Polices utilisées</vt:lpstr>
      </vt:variant>
      <vt:variant>
        <vt:i4>12</vt:i4>
      </vt:variant>
      <vt:variant>
        <vt:lpstr>Thème</vt:lpstr>
      </vt:variant>
      <vt:variant>
        <vt:i4>8</vt:i4>
      </vt:variant>
      <vt:variant>
        <vt:lpstr>Serveurs OLE incorporés</vt:lpstr>
      </vt:variant>
      <vt:variant>
        <vt:i4>1</vt:i4>
      </vt:variant>
      <vt:variant>
        <vt:lpstr>Titres des diapositives</vt:lpstr>
      </vt:variant>
      <vt:variant>
        <vt:i4>13</vt:i4>
      </vt:variant>
    </vt:vector>
  </HeadingPairs>
  <TitlesOfParts>
    <vt:vector size="34" baseType="lpstr">
      <vt:lpstr>Arial</vt:lpstr>
      <vt:lpstr>Avenir</vt:lpstr>
      <vt:lpstr>Calibri</vt:lpstr>
      <vt:lpstr>Calibri Light</vt:lpstr>
      <vt:lpstr>Helvetica</vt:lpstr>
      <vt:lpstr>News Gothic</vt:lpstr>
      <vt:lpstr>Times-Bold</vt:lpstr>
      <vt:lpstr>Times-BoldItalic</vt:lpstr>
      <vt:lpstr>Times-Italic</vt:lpstr>
      <vt:lpstr>Times-Roman</vt:lpstr>
      <vt:lpstr>Verdana</vt:lpstr>
      <vt:lpstr>Wingdings</vt:lpstr>
      <vt:lpstr>WUR</vt:lpstr>
      <vt:lpstr>1_Standarddesign</vt:lpstr>
      <vt:lpstr>2_Standarddesign</vt:lpstr>
      <vt:lpstr>1_Wageningen UR</vt:lpstr>
      <vt:lpstr>2_Wageningen UR</vt:lpstr>
      <vt:lpstr>WUR</vt:lpstr>
      <vt:lpstr>2_Wageningen UR</vt:lpstr>
      <vt:lpstr>Office</vt:lpstr>
      <vt:lpstr>Microsoft Excel Chart</vt:lpstr>
      <vt:lpstr>Tagetes patula pour la lutte contre Pratylenchus penetrans     dans les fraises  </vt:lpstr>
      <vt:lpstr>Où vivent les nématodes ?</vt:lpstr>
      <vt:lpstr>Dommages causés par les nématodes</vt:lpstr>
      <vt:lpstr>Nématodes des lésions des racines</vt:lpstr>
      <vt:lpstr>Pratylenchus penetrans sur carottes</vt:lpstr>
      <vt:lpstr>Contrôle de Pratylenchus penetrans avec Tagetes patula (Oostenbrink 1957). </vt:lpstr>
      <vt:lpstr>Mode d'action </vt:lpstr>
      <vt:lpstr>Tagetes patula et Pratylenchus penetrans</vt:lpstr>
      <vt:lpstr>Tagetes patula (Pays-Bas) </vt:lpstr>
      <vt:lpstr>Effet du tagète sur la récolte 2001 </vt:lpstr>
      <vt:lpstr>Tagetes patula et fraises </vt:lpstr>
      <vt:lpstr>Jachère noire, avoine noire (Avena strigosa, avoine du Japon), mélange ou Tagetes  comme culture intercalaire avec trois dates de semis.  Effet sur l'infestation de Pratylenchus penetrans.</vt:lpstr>
      <vt:lpstr>Aspects à noter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Vincent Michel</cp:lastModifiedBy>
  <cp:revision>382</cp:revision>
  <cp:lastPrinted>2017-12-10T14:53:25Z</cp:lastPrinted>
  <dcterms:created xsi:type="dcterms:W3CDTF">2011-09-29T08:30:03Z</dcterms:created>
  <dcterms:modified xsi:type="dcterms:W3CDTF">2021-08-03T06:33:38Z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WHNL.pptx</vt:lpwstr>
  </property>
</Properties>
</file>